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9"/>
  </p:notesMasterIdLst>
  <p:sldIdLst>
    <p:sldId id="256" r:id="rId2"/>
    <p:sldId id="284" r:id="rId3"/>
    <p:sldId id="336" r:id="rId4"/>
    <p:sldId id="341" r:id="rId5"/>
    <p:sldId id="337" r:id="rId6"/>
    <p:sldId id="338" r:id="rId7"/>
    <p:sldId id="339" r:id="rId8"/>
    <p:sldId id="340" r:id="rId9"/>
    <p:sldId id="342" r:id="rId10"/>
    <p:sldId id="343" r:id="rId11"/>
    <p:sldId id="344" r:id="rId12"/>
    <p:sldId id="345" r:id="rId13"/>
    <p:sldId id="346" r:id="rId14"/>
    <p:sldId id="347" r:id="rId15"/>
    <p:sldId id="348" r:id="rId16"/>
    <p:sldId id="350" r:id="rId17"/>
    <p:sldId id="349" r:id="rId18"/>
    <p:sldId id="351" r:id="rId19"/>
    <p:sldId id="352" r:id="rId20"/>
    <p:sldId id="353" r:id="rId21"/>
    <p:sldId id="354" r:id="rId22"/>
    <p:sldId id="355" r:id="rId23"/>
    <p:sldId id="356" r:id="rId24"/>
    <p:sldId id="357" r:id="rId25"/>
    <p:sldId id="358" r:id="rId26"/>
    <p:sldId id="362" r:id="rId27"/>
    <p:sldId id="361" r:id="rId28"/>
    <p:sldId id="375" r:id="rId29"/>
    <p:sldId id="376" r:id="rId30"/>
    <p:sldId id="359" r:id="rId31"/>
    <p:sldId id="370" r:id="rId32"/>
    <p:sldId id="369" r:id="rId33"/>
    <p:sldId id="363" r:id="rId34"/>
    <p:sldId id="365" r:id="rId35"/>
    <p:sldId id="367" r:id="rId36"/>
    <p:sldId id="390" r:id="rId37"/>
    <p:sldId id="393" r:id="rId38"/>
    <p:sldId id="391" r:id="rId39"/>
    <p:sldId id="392" r:id="rId40"/>
    <p:sldId id="394" r:id="rId41"/>
    <p:sldId id="395" r:id="rId42"/>
    <p:sldId id="372" r:id="rId43"/>
    <p:sldId id="377" r:id="rId44"/>
    <p:sldId id="364" r:id="rId45"/>
    <p:sldId id="378" r:id="rId46"/>
    <p:sldId id="379" r:id="rId47"/>
    <p:sldId id="380" r:id="rId48"/>
    <p:sldId id="382" r:id="rId49"/>
    <p:sldId id="384" r:id="rId50"/>
    <p:sldId id="381" r:id="rId51"/>
    <p:sldId id="383" r:id="rId52"/>
    <p:sldId id="385" r:id="rId53"/>
    <p:sldId id="389" r:id="rId54"/>
    <p:sldId id="386" r:id="rId55"/>
    <p:sldId id="387" r:id="rId56"/>
    <p:sldId id="388" r:id="rId57"/>
    <p:sldId id="283" r:id="rId58"/>
  </p:sldIdLst>
  <p:sldSz cx="9144000" cy="5143500" type="screen16x9"/>
  <p:notesSz cx="6858000" cy="9144000"/>
  <p:embeddedFontLst>
    <p:embeddedFont>
      <p:font typeface="Kalam" charset="0"/>
      <p:regular r:id="rId60"/>
      <p:bold r:id="rId61"/>
    </p:embeddedFont>
    <p:embeddedFont>
      <p:font typeface="Merriweather"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64BB94AB-5C2F-49A0-9A6B-913DB827DD9F}">
  <a:tblStyle styleId="{64BB94AB-5C2F-49A0-9A6B-913DB827DD9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176" autoAdjust="0"/>
    <p:restoredTop sz="94660"/>
  </p:normalViewPr>
  <p:slideViewPr>
    <p:cSldViewPr>
      <p:cViewPr varScale="1">
        <p:scale>
          <a:sx n="86" d="100"/>
          <a:sy n="86" d="100"/>
        </p:scale>
        <p:origin x="-798"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308200" y="1991825"/>
            <a:ext cx="4226100" cy="1159800"/>
          </a:xfrm>
          <a:prstGeom prst="rect">
            <a:avLst/>
          </a:prstGeom>
        </p:spPr>
        <p:txBody>
          <a:bodyPr spcFirstLastPara="1" wrap="square" lIns="0" tIns="0" rIns="0" bIns="0" anchor="ctr" anchorCtr="0">
            <a:noAutofit/>
          </a:bodyPr>
          <a:lstStyle>
            <a:lvl1pPr lvl="0">
              <a:spcBef>
                <a:spcPts val="0"/>
              </a:spcBef>
              <a:spcAft>
                <a:spcPts val="0"/>
              </a:spcAft>
              <a:buClr>
                <a:schemeClr val="accent3"/>
              </a:buClr>
              <a:buSzPts val="5600"/>
              <a:buNone/>
              <a:defRPr sz="5600">
                <a:solidFill>
                  <a:schemeClr val="accent3"/>
                </a:solidFill>
              </a:defRPr>
            </a:lvl1pPr>
            <a:lvl2pPr lvl="1">
              <a:spcBef>
                <a:spcPts val="0"/>
              </a:spcBef>
              <a:spcAft>
                <a:spcPts val="0"/>
              </a:spcAft>
              <a:buClr>
                <a:schemeClr val="accent3"/>
              </a:buClr>
              <a:buSzPts val="5600"/>
              <a:buNone/>
              <a:defRPr sz="5600">
                <a:solidFill>
                  <a:schemeClr val="accent3"/>
                </a:solidFill>
              </a:defRPr>
            </a:lvl2pPr>
            <a:lvl3pPr lvl="2">
              <a:spcBef>
                <a:spcPts val="0"/>
              </a:spcBef>
              <a:spcAft>
                <a:spcPts val="0"/>
              </a:spcAft>
              <a:buClr>
                <a:schemeClr val="accent3"/>
              </a:buClr>
              <a:buSzPts val="5600"/>
              <a:buNone/>
              <a:defRPr sz="5600">
                <a:solidFill>
                  <a:schemeClr val="accent3"/>
                </a:solidFill>
              </a:defRPr>
            </a:lvl3pPr>
            <a:lvl4pPr lvl="3">
              <a:spcBef>
                <a:spcPts val="0"/>
              </a:spcBef>
              <a:spcAft>
                <a:spcPts val="0"/>
              </a:spcAft>
              <a:buClr>
                <a:schemeClr val="accent3"/>
              </a:buClr>
              <a:buSzPts val="5600"/>
              <a:buNone/>
              <a:defRPr sz="5600">
                <a:solidFill>
                  <a:schemeClr val="accent3"/>
                </a:solidFill>
              </a:defRPr>
            </a:lvl4pPr>
            <a:lvl5pPr lvl="4">
              <a:spcBef>
                <a:spcPts val="0"/>
              </a:spcBef>
              <a:spcAft>
                <a:spcPts val="0"/>
              </a:spcAft>
              <a:buClr>
                <a:schemeClr val="accent3"/>
              </a:buClr>
              <a:buSzPts val="5600"/>
              <a:buNone/>
              <a:defRPr sz="5600">
                <a:solidFill>
                  <a:schemeClr val="accent3"/>
                </a:solidFill>
              </a:defRPr>
            </a:lvl5pPr>
            <a:lvl6pPr lvl="5">
              <a:spcBef>
                <a:spcPts val="0"/>
              </a:spcBef>
              <a:spcAft>
                <a:spcPts val="0"/>
              </a:spcAft>
              <a:buClr>
                <a:schemeClr val="accent3"/>
              </a:buClr>
              <a:buSzPts val="5600"/>
              <a:buNone/>
              <a:defRPr sz="5600">
                <a:solidFill>
                  <a:schemeClr val="accent3"/>
                </a:solidFill>
              </a:defRPr>
            </a:lvl6pPr>
            <a:lvl7pPr lvl="6">
              <a:spcBef>
                <a:spcPts val="0"/>
              </a:spcBef>
              <a:spcAft>
                <a:spcPts val="0"/>
              </a:spcAft>
              <a:buClr>
                <a:schemeClr val="accent3"/>
              </a:buClr>
              <a:buSzPts val="5600"/>
              <a:buNone/>
              <a:defRPr sz="5600">
                <a:solidFill>
                  <a:schemeClr val="accent3"/>
                </a:solidFill>
              </a:defRPr>
            </a:lvl7pPr>
            <a:lvl8pPr lvl="7">
              <a:spcBef>
                <a:spcPts val="0"/>
              </a:spcBef>
              <a:spcAft>
                <a:spcPts val="0"/>
              </a:spcAft>
              <a:buClr>
                <a:schemeClr val="accent3"/>
              </a:buClr>
              <a:buSzPts val="5600"/>
              <a:buNone/>
              <a:defRPr sz="5600">
                <a:solidFill>
                  <a:schemeClr val="accent3"/>
                </a:solidFill>
              </a:defRPr>
            </a:lvl8pPr>
            <a:lvl9pPr lvl="8">
              <a:spcBef>
                <a:spcPts val="0"/>
              </a:spcBef>
              <a:spcAft>
                <a:spcPts val="0"/>
              </a:spcAft>
              <a:buClr>
                <a:schemeClr val="accent3"/>
              </a:buClr>
              <a:buSzPts val="5600"/>
              <a:buNone/>
              <a:defRPr sz="5600">
                <a:solidFill>
                  <a:schemeClr val="accent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308200" y="1735750"/>
            <a:ext cx="4150200" cy="1159800"/>
          </a:xfrm>
          <a:prstGeom prst="rect">
            <a:avLst/>
          </a:prstGeom>
        </p:spPr>
        <p:txBody>
          <a:bodyPr spcFirstLastPara="1" wrap="square" lIns="0" tIns="0" rIns="0" bIns="0" anchor="b" anchorCtr="0">
            <a:noAutofit/>
          </a:bodyPr>
          <a:lstStyle>
            <a:lvl1pPr lvl="0" rtl="0">
              <a:spcBef>
                <a:spcPts val="0"/>
              </a:spcBef>
              <a:spcAft>
                <a:spcPts val="0"/>
              </a:spcAft>
              <a:buClr>
                <a:schemeClr val="accent3"/>
              </a:buClr>
              <a:buSzPts val="4000"/>
              <a:buNone/>
              <a:defRPr sz="4000">
                <a:solidFill>
                  <a:schemeClr val="accent3"/>
                </a:solidFill>
              </a:defRPr>
            </a:lvl1pPr>
            <a:lvl2pPr lvl="1" rtl="0">
              <a:spcBef>
                <a:spcPts val="0"/>
              </a:spcBef>
              <a:spcAft>
                <a:spcPts val="0"/>
              </a:spcAft>
              <a:buClr>
                <a:schemeClr val="accent3"/>
              </a:buClr>
              <a:buSzPts val="4000"/>
              <a:buNone/>
              <a:defRPr sz="4000">
                <a:solidFill>
                  <a:schemeClr val="accent3"/>
                </a:solidFill>
              </a:defRPr>
            </a:lvl2pPr>
            <a:lvl3pPr lvl="2" rtl="0">
              <a:spcBef>
                <a:spcPts val="0"/>
              </a:spcBef>
              <a:spcAft>
                <a:spcPts val="0"/>
              </a:spcAft>
              <a:buClr>
                <a:schemeClr val="accent3"/>
              </a:buClr>
              <a:buSzPts val="4000"/>
              <a:buNone/>
              <a:defRPr sz="4000">
                <a:solidFill>
                  <a:schemeClr val="accent3"/>
                </a:solidFill>
              </a:defRPr>
            </a:lvl3pPr>
            <a:lvl4pPr lvl="3" rtl="0">
              <a:spcBef>
                <a:spcPts val="0"/>
              </a:spcBef>
              <a:spcAft>
                <a:spcPts val="0"/>
              </a:spcAft>
              <a:buClr>
                <a:schemeClr val="accent3"/>
              </a:buClr>
              <a:buSzPts val="4000"/>
              <a:buNone/>
              <a:defRPr sz="4000">
                <a:solidFill>
                  <a:schemeClr val="accent3"/>
                </a:solidFill>
              </a:defRPr>
            </a:lvl4pPr>
            <a:lvl5pPr lvl="4" rtl="0">
              <a:spcBef>
                <a:spcPts val="0"/>
              </a:spcBef>
              <a:spcAft>
                <a:spcPts val="0"/>
              </a:spcAft>
              <a:buClr>
                <a:schemeClr val="accent3"/>
              </a:buClr>
              <a:buSzPts val="4000"/>
              <a:buNone/>
              <a:defRPr sz="4000">
                <a:solidFill>
                  <a:schemeClr val="accent3"/>
                </a:solidFill>
              </a:defRPr>
            </a:lvl5pPr>
            <a:lvl6pPr lvl="5" rtl="0">
              <a:spcBef>
                <a:spcPts val="0"/>
              </a:spcBef>
              <a:spcAft>
                <a:spcPts val="0"/>
              </a:spcAft>
              <a:buClr>
                <a:schemeClr val="accent3"/>
              </a:buClr>
              <a:buSzPts val="4000"/>
              <a:buNone/>
              <a:defRPr sz="4000">
                <a:solidFill>
                  <a:schemeClr val="accent3"/>
                </a:solidFill>
              </a:defRPr>
            </a:lvl6pPr>
            <a:lvl7pPr lvl="6" rtl="0">
              <a:spcBef>
                <a:spcPts val="0"/>
              </a:spcBef>
              <a:spcAft>
                <a:spcPts val="0"/>
              </a:spcAft>
              <a:buClr>
                <a:schemeClr val="accent3"/>
              </a:buClr>
              <a:buSzPts val="4000"/>
              <a:buNone/>
              <a:defRPr sz="4000">
                <a:solidFill>
                  <a:schemeClr val="accent3"/>
                </a:solidFill>
              </a:defRPr>
            </a:lvl7pPr>
            <a:lvl8pPr lvl="7" rtl="0">
              <a:spcBef>
                <a:spcPts val="0"/>
              </a:spcBef>
              <a:spcAft>
                <a:spcPts val="0"/>
              </a:spcAft>
              <a:buClr>
                <a:schemeClr val="accent3"/>
              </a:buClr>
              <a:buSzPts val="4000"/>
              <a:buNone/>
              <a:defRPr sz="4000">
                <a:solidFill>
                  <a:schemeClr val="accent3"/>
                </a:solidFill>
              </a:defRPr>
            </a:lvl8pPr>
            <a:lvl9pPr lvl="8" rtl="0">
              <a:spcBef>
                <a:spcPts val="0"/>
              </a:spcBef>
              <a:spcAft>
                <a:spcPts val="0"/>
              </a:spcAft>
              <a:buClr>
                <a:schemeClr val="accent3"/>
              </a:buClr>
              <a:buSzPts val="4000"/>
              <a:buNone/>
              <a:defRPr sz="4000">
                <a:solidFill>
                  <a:schemeClr val="accent3"/>
                </a:solidFill>
              </a:defRPr>
            </a:lvl9pPr>
          </a:lstStyle>
          <a:p>
            <a:endParaRPr/>
          </a:p>
        </p:txBody>
      </p:sp>
      <p:sp>
        <p:nvSpPr>
          <p:cNvPr id="13" name="Google Shape;13;p3"/>
          <p:cNvSpPr txBox="1">
            <a:spLocks noGrp="1"/>
          </p:cNvSpPr>
          <p:nvPr>
            <p:ph type="subTitle" idx="1"/>
          </p:nvPr>
        </p:nvSpPr>
        <p:spPr>
          <a:xfrm>
            <a:off x="4308200" y="2992452"/>
            <a:ext cx="41502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000"/>
              <a:buNone/>
              <a:defRPr>
                <a:solidFill>
                  <a:schemeClr val="accent5"/>
                </a:solidFill>
              </a:defRPr>
            </a:lvl1pPr>
            <a:lvl2pPr lvl="1" rtl="0">
              <a:spcBef>
                <a:spcPts val="1000"/>
              </a:spcBef>
              <a:spcAft>
                <a:spcPts val="0"/>
              </a:spcAft>
              <a:buClr>
                <a:schemeClr val="accent5"/>
              </a:buClr>
              <a:buSzPts val="3000"/>
              <a:buNone/>
              <a:defRPr sz="3000">
                <a:solidFill>
                  <a:schemeClr val="accent5"/>
                </a:solidFill>
              </a:defRPr>
            </a:lvl2pPr>
            <a:lvl3pPr lvl="2" rtl="0">
              <a:spcBef>
                <a:spcPts val="1000"/>
              </a:spcBef>
              <a:spcAft>
                <a:spcPts val="0"/>
              </a:spcAft>
              <a:buClr>
                <a:schemeClr val="accent5"/>
              </a:buClr>
              <a:buSzPts val="3000"/>
              <a:buNone/>
              <a:defRPr sz="3000">
                <a:solidFill>
                  <a:schemeClr val="accent5"/>
                </a:solidFill>
              </a:defRPr>
            </a:lvl3pPr>
            <a:lvl4pPr lvl="3" rtl="0">
              <a:spcBef>
                <a:spcPts val="1000"/>
              </a:spcBef>
              <a:spcAft>
                <a:spcPts val="0"/>
              </a:spcAft>
              <a:buClr>
                <a:schemeClr val="accent5"/>
              </a:buClr>
              <a:buSzPts val="3000"/>
              <a:buNone/>
              <a:defRPr sz="3000">
                <a:solidFill>
                  <a:schemeClr val="accent5"/>
                </a:solidFill>
              </a:defRPr>
            </a:lvl4pPr>
            <a:lvl5pPr lvl="4" rtl="0">
              <a:spcBef>
                <a:spcPts val="1000"/>
              </a:spcBef>
              <a:spcAft>
                <a:spcPts val="0"/>
              </a:spcAft>
              <a:buClr>
                <a:schemeClr val="accent5"/>
              </a:buClr>
              <a:buSzPts val="3000"/>
              <a:buNone/>
              <a:defRPr sz="3000">
                <a:solidFill>
                  <a:schemeClr val="accent5"/>
                </a:solidFill>
              </a:defRPr>
            </a:lvl5pPr>
            <a:lvl6pPr lvl="5" rtl="0">
              <a:spcBef>
                <a:spcPts val="1000"/>
              </a:spcBef>
              <a:spcAft>
                <a:spcPts val="0"/>
              </a:spcAft>
              <a:buClr>
                <a:schemeClr val="accent5"/>
              </a:buClr>
              <a:buSzPts val="3000"/>
              <a:buNone/>
              <a:defRPr sz="3000">
                <a:solidFill>
                  <a:schemeClr val="accent5"/>
                </a:solidFill>
              </a:defRPr>
            </a:lvl6pPr>
            <a:lvl7pPr lvl="6" rtl="0">
              <a:spcBef>
                <a:spcPts val="1000"/>
              </a:spcBef>
              <a:spcAft>
                <a:spcPts val="0"/>
              </a:spcAft>
              <a:buClr>
                <a:schemeClr val="accent5"/>
              </a:buClr>
              <a:buSzPts val="3000"/>
              <a:buNone/>
              <a:defRPr sz="3000">
                <a:solidFill>
                  <a:schemeClr val="accent5"/>
                </a:solidFill>
              </a:defRPr>
            </a:lvl7pPr>
            <a:lvl8pPr lvl="7" rtl="0">
              <a:spcBef>
                <a:spcPts val="1000"/>
              </a:spcBef>
              <a:spcAft>
                <a:spcPts val="0"/>
              </a:spcAft>
              <a:buClr>
                <a:schemeClr val="accent5"/>
              </a:buClr>
              <a:buSzPts val="3000"/>
              <a:buNone/>
              <a:defRPr sz="3000">
                <a:solidFill>
                  <a:schemeClr val="accent5"/>
                </a:solidFill>
              </a:defRPr>
            </a:lvl8pPr>
            <a:lvl9pPr lvl="8" rtl="0">
              <a:spcBef>
                <a:spcPts val="1000"/>
              </a:spcBef>
              <a:spcAft>
                <a:spcPts val="1000"/>
              </a:spcAft>
              <a:buClr>
                <a:schemeClr val="accent5"/>
              </a:buClr>
              <a:buSzPts val="3000"/>
              <a:buNone/>
              <a:defRPr sz="30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4115700" y="4406300"/>
            <a:ext cx="4571100" cy="519600"/>
          </a:xfrm>
          <a:prstGeom prst="rect">
            <a:avLst/>
          </a:prstGeom>
        </p:spPr>
        <p:txBody>
          <a:bodyPr spcFirstLastPara="1" wrap="square" lIns="0" tIns="0" rIns="0" bIns="0" anchor="t" anchorCtr="0">
            <a:noAutofit/>
          </a:bodyPr>
          <a:lstStyle>
            <a:lvl1pPr marL="457200" lvl="0" indent="-228600">
              <a:spcBef>
                <a:spcPts val="360"/>
              </a:spcBef>
              <a:spcAft>
                <a:spcPts val="1000"/>
              </a:spcAft>
              <a:buSzPts val="1600"/>
              <a:buNone/>
              <a:defRPr sz="1600"/>
            </a:lvl1pPr>
          </a:lstStyle>
          <a:p>
            <a:endParaRPr/>
          </a:p>
        </p:txBody>
      </p:sp>
      <p:sp>
        <p:nvSpPr>
          <p:cNvPr id="39" name="Google Shape;39;p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5" name="Google Shape;25;p6"/>
          <p:cNvSpPr txBox="1">
            <a:spLocks noGrp="1"/>
          </p:cNvSpPr>
          <p:nvPr>
            <p:ph type="body" idx="1"/>
          </p:nvPr>
        </p:nvSpPr>
        <p:spPr>
          <a:xfrm>
            <a:off x="285417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26" name="Google Shape;26;p6"/>
          <p:cNvSpPr txBox="1">
            <a:spLocks noGrp="1"/>
          </p:cNvSpPr>
          <p:nvPr>
            <p:ph type="body" idx="2"/>
          </p:nvPr>
        </p:nvSpPr>
        <p:spPr>
          <a:xfrm>
            <a:off x="585572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27" name="Google Shape;27;p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5700" y="205975"/>
            <a:ext cx="45711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1pPr>
            <a:lvl2pPr lvl="1">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2pPr>
            <a:lvl3pPr lvl="2">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3pPr>
            <a:lvl4pPr lvl="3">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4pPr>
            <a:lvl5pPr lvl="4">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5pPr>
            <a:lvl6pPr lvl="5">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6pPr>
            <a:lvl7pPr lvl="6">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7pPr>
            <a:lvl8pPr lvl="7">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8pPr>
            <a:lvl9pPr lvl="8">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9pPr>
          </a:lstStyle>
          <a:p>
            <a:endParaRPr/>
          </a:p>
        </p:txBody>
      </p:sp>
      <p:sp>
        <p:nvSpPr>
          <p:cNvPr id="7" name="Google Shape;7;p1"/>
          <p:cNvSpPr txBox="1">
            <a:spLocks noGrp="1"/>
          </p:cNvSpPr>
          <p:nvPr>
            <p:ph type="body" idx="1"/>
          </p:nvPr>
        </p:nvSpPr>
        <p:spPr>
          <a:xfrm>
            <a:off x="4115700" y="1338300"/>
            <a:ext cx="4571100" cy="34116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1pPr>
            <a:lvl2pPr marL="914400" lvl="1"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2pPr>
            <a:lvl3pPr marL="1371600" lvl="2"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3pPr>
            <a:lvl4pPr marL="1828800" lvl="3"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4pPr>
            <a:lvl5pPr marL="2286000" lvl="4"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5pPr>
            <a:lvl6pPr marL="2743200" lvl="5"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6pPr>
            <a:lvl7pPr marL="3200400" lvl="6"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7pPr>
            <a:lvl8pPr marL="3657600" lvl="7"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8pPr>
            <a:lvl9pPr marL="4114800" lvl="8" indent="-355600">
              <a:lnSpc>
                <a:spcPct val="115000"/>
              </a:lnSpc>
              <a:spcBef>
                <a:spcPts val="1000"/>
              </a:spcBef>
              <a:spcAft>
                <a:spcPts val="1000"/>
              </a:spcAft>
              <a:buClr>
                <a:schemeClr val="dk1"/>
              </a:buClr>
              <a:buSzPts val="2000"/>
              <a:buFont typeface="Merriweather"/>
              <a:buChar char="■"/>
              <a:defRPr sz="20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lvl="0">
              <a:buNone/>
              <a:defRPr sz="1300">
                <a:solidFill>
                  <a:schemeClr val="accent1"/>
                </a:solidFill>
                <a:latin typeface="Kalam"/>
                <a:ea typeface="Kalam"/>
                <a:cs typeface="Kalam"/>
                <a:sym typeface="Kalam"/>
              </a:defRPr>
            </a:lvl1pPr>
            <a:lvl2pPr lvl="1">
              <a:buNone/>
              <a:defRPr sz="1300">
                <a:solidFill>
                  <a:schemeClr val="accent1"/>
                </a:solidFill>
                <a:latin typeface="Kalam"/>
                <a:ea typeface="Kalam"/>
                <a:cs typeface="Kalam"/>
                <a:sym typeface="Kalam"/>
              </a:defRPr>
            </a:lvl2pPr>
            <a:lvl3pPr lvl="2">
              <a:buNone/>
              <a:defRPr sz="1300">
                <a:solidFill>
                  <a:schemeClr val="accent1"/>
                </a:solidFill>
                <a:latin typeface="Kalam"/>
                <a:ea typeface="Kalam"/>
                <a:cs typeface="Kalam"/>
                <a:sym typeface="Kalam"/>
              </a:defRPr>
            </a:lvl3pPr>
            <a:lvl4pPr lvl="3">
              <a:buNone/>
              <a:defRPr sz="1300">
                <a:solidFill>
                  <a:schemeClr val="accent1"/>
                </a:solidFill>
                <a:latin typeface="Kalam"/>
                <a:ea typeface="Kalam"/>
                <a:cs typeface="Kalam"/>
                <a:sym typeface="Kalam"/>
              </a:defRPr>
            </a:lvl4pPr>
            <a:lvl5pPr lvl="4">
              <a:buNone/>
              <a:defRPr sz="1300">
                <a:solidFill>
                  <a:schemeClr val="accent1"/>
                </a:solidFill>
                <a:latin typeface="Kalam"/>
                <a:ea typeface="Kalam"/>
                <a:cs typeface="Kalam"/>
                <a:sym typeface="Kalam"/>
              </a:defRPr>
            </a:lvl5pPr>
            <a:lvl6pPr lvl="5">
              <a:buNone/>
              <a:defRPr sz="1300">
                <a:solidFill>
                  <a:schemeClr val="accent1"/>
                </a:solidFill>
                <a:latin typeface="Kalam"/>
                <a:ea typeface="Kalam"/>
                <a:cs typeface="Kalam"/>
                <a:sym typeface="Kalam"/>
              </a:defRPr>
            </a:lvl6pPr>
            <a:lvl7pPr lvl="6">
              <a:buNone/>
              <a:defRPr sz="1300">
                <a:solidFill>
                  <a:schemeClr val="accent1"/>
                </a:solidFill>
                <a:latin typeface="Kalam"/>
                <a:ea typeface="Kalam"/>
                <a:cs typeface="Kalam"/>
                <a:sym typeface="Kalam"/>
              </a:defRPr>
            </a:lvl7pPr>
            <a:lvl8pPr lvl="7">
              <a:buNone/>
              <a:defRPr sz="1300">
                <a:solidFill>
                  <a:schemeClr val="accent1"/>
                </a:solidFill>
                <a:latin typeface="Kalam"/>
                <a:ea typeface="Kalam"/>
                <a:cs typeface="Kalam"/>
                <a:sym typeface="Kalam"/>
              </a:defRPr>
            </a:lvl8pPr>
            <a:lvl9pPr lvl="8">
              <a:buNone/>
              <a:defRPr sz="1300">
                <a:solidFill>
                  <a:schemeClr val="accen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4071934" y="1991825"/>
            <a:ext cx="4462366" cy="1159800"/>
          </a:xfrm>
          <a:prstGeom prst="rect">
            <a:avLst/>
          </a:prstGeom>
        </p:spPr>
        <p:txBody>
          <a:bodyPr spcFirstLastPara="1" wrap="square" lIns="0" tIns="0" rIns="0" bIns="0" anchor="ctr" anchorCtr="0">
            <a:noAutofit/>
          </a:bodyPr>
          <a:lstStyle/>
          <a:p>
            <a:pPr>
              <a:defRPr/>
            </a:pPr>
            <a:r>
              <a:rPr lang="en-US" dirty="0" smtClean="0"/>
              <a:t>Lecture 5 </a:t>
            </a:r>
            <a:br>
              <a:rPr lang="en-US" dirty="0" smtClean="0"/>
            </a:br>
            <a:r>
              <a:rPr lang="en-US" dirty="0" smtClean="0"/>
              <a:t>3D Modeling and Animation</a:t>
            </a:r>
            <a:br>
              <a:rPr lang="en-US" dirty="0" smtClean="0"/>
            </a:br>
            <a:r>
              <a:rPr lang="en-US" sz="1600" dirty="0" err="1" smtClean="0">
                <a:solidFill>
                  <a:schemeClr val="accent6">
                    <a:lumMod val="50000"/>
                  </a:schemeClr>
                </a:solidFill>
              </a:rPr>
              <a:t>Assoc.Prof.Dr</a:t>
            </a:r>
            <a:r>
              <a:rPr lang="en-US" sz="1600" dirty="0" smtClean="0">
                <a:solidFill>
                  <a:schemeClr val="accent6">
                    <a:lumMod val="50000"/>
                  </a:schemeClr>
                </a:solidFill>
              </a:rPr>
              <a:t>. </a:t>
            </a:r>
            <a:r>
              <a:rPr lang="en-US" sz="1600" dirty="0" err="1" smtClean="0">
                <a:solidFill>
                  <a:schemeClr val="accent6">
                    <a:lumMod val="50000"/>
                  </a:schemeClr>
                </a:solidFill>
              </a:rPr>
              <a:t>Hossam</a:t>
            </a:r>
            <a:r>
              <a:rPr lang="en-US" sz="1600" dirty="0" smtClean="0">
                <a:solidFill>
                  <a:schemeClr val="accent6">
                    <a:lumMod val="50000"/>
                  </a:schemeClr>
                </a:solidFill>
              </a:rPr>
              <a:t> </a:t>
            </a:r>
            <a:r>
              <a:rPr lang="en-US" sz="1600" dirty="0" err="1" smtClean="0">
                <a:solidFill>
                  <a:schemeClr val="accent6">
                    <a:lumMod val="50000"/>
                  </a:schemeClr>
                </a:solidFill>
              </a:rPr>
              <a:t>Mahmoud</a:t>
            </a:r>
            <a:r>
              <a:rPr lang="en-US" sz="1600" dirty="0" smtClean="0">
                <a:solidFill>
                  <a:schemeClr val="accent6">
                    <a:lumMod val="50000"/>
                  </a:schemeClr>
                </a:solidFill>
              </a:rPr>
              <a:t> </a:t>
            </a:r>
            <a:r>
              <a:rPr lang="en-US" sz="1600" dirty="0" err="1" smtClean="0">
                <a:solidFill>
                  <a:schemeClr val="accent6">
                    <a:lumMod val="50000"/>
                  </a:schemeClr>
                </a:solidFill>
              </a:rPr>
              <a:t>Moftah</a:t>
            </a:r>
            <a:r>
              <a:rPr lang="en-US" sz="1600" dirty="0" smtClean="0">
                <a:solidFill>
                  <a:schemeClr val="accent6">
                    <a:lumMod val="50000"/>
                  </a:schemeClr>
                </a:solidFill>
              </a:rPr>
              <a:t/>
            </a:r>
            <a:br>
              <a:rPr lang="en-US" sz="1600" dirty="0" smtClean="0">
                <a:solidFill>
                  <a:schemeClr val="accent6">
                    <a:lumMod val="50000"/>
                  </a:schemeClr>
                </a:solidFill>
              </a:rPr>
            </a:br>
            <a:r>
              <a:rPr lang="en-US" sz="1600" dirty="0" smtClean="0">
                <a:solidFill>
                  <a:schemeClr val="accent6">
                    <a:lumMod val="50000"/>
                  </a:schemeClr>
                </a:solidFill>
              </a:rPr>
              <a:t>Associate professor – Faculty of computers and artificial intelligence– </a:t>
            </a:r>
            <a:r>
              <a:rPr lang="en-US" sz="1600" dirty="0" err="1" smtClean="0">
                <a:solidFill>
                  <a:schemeClr val="accent6">
                    <a:lumMod val="50000"/>
                  </a:schemeClr>
                </a:solidFill>
              </a:rPr>
              <a:t>Beni-Suef</a:t>
            </a:r>
            <a:r>
              <a:rPr lang="en-US" sz="1600" dirty="0" smtClean="0">
                <a:solidFill>
                  <a:schemeClr val="accent6">
                    <a:lumMod val="50000"/>
                  </a:schemeClr>
                </a:solidFill>
              </a:rPr>
              <a:t> University</a:t>
            </a:r>
            <a:endParaRPr lang="en-US" sz="1600"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Building a good story</a:t>
            </a:r>
            <a:endParaRPr lang="en-US" sz="2800" i="1" dirty="0" smtClean="0"/>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The Hero’s Journey</a:t>
            </a:r>
          </a:p>
          <a:p>
            <a:pPr lvl="1"/>
            <a:r>
              <a:rPr lang="en-US" sz="1200" dirty="0" smtClean="0"/>
              <a:t>This hero’s journey has 17 stages from which the story emerges.</a:t>
            </a:r>
          </a:p>
          <a:p>
            <a:pPr lvl="1"/>
            <a:r>
              <a:rPr lang="en-US" sz="1200" dirty="0" smtClean="0"/>
              <a:t>Stages will not be discussed now</a:t>
            </a:r>
          </a:p>
          <a:p>
            <a:pPr lvl="1"/>
            <a:endParaRPr lang="en-US" sz="1200" dirty="0" smtClean="0"/>
          </a:p>
          <a:p>
            <a:pPr lvl="1"/>
            <a:endParaRPr lang="en-US" sz="1200" dirty="0" smtClean="0"/>
          </a:p>
          <a:p>
            <a:pPr lvl="1">
              <a:buNone/>
            </a:pPr>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10</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Building a good story</a:t>
            </a:r>
            <a:endParaRPr lang="en-US" sz="2800" i="1" dirty="0" smtClean="0"/>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Storytelling Principles </a:t>
            </a:r>
          </a:p>
          <a:p>
            <a:pPr lvl="1"/>
            <a:r>
              <a:rPr lang="en-US" sz="1200" b="1" dirty="0" smtClean="0"/>
              <a:t>Use Empathy, </a:t>
            </a:r>
          </a:p>
          <a:p>
            <a:pPr lvl="2"/>
            <a:r>
              <a:rPr lang="en-US" sz="1200" dirty="0" smtClean="0"/>
              <a:t>Empathy is the ability to understand another’s feelings</a:t>
            </a:r>
          </a:p>
          <a:p>
            <a:pPr lvl="1"/>
            <a:r>
              <a:rPr lang="en-US" sz="1200" b="1" dirty="0" smtClean="0"/>
              <a:t>The Rule of Three</a:t>
            </a:r>
          </a:p>
          <a:p>
            <a:pPr lvl="2"/>
            <a:r>
              <a:rPr lang="en-US" sz="1200" dirty="0" smtClean="0"/>
              <a:t>words, things, or situations are funnier or remembered better if done in groups of threes.</a:t>
            </a:r>
          </a:p>
          <a:p>
            <a:pPr lvl="1"/>
            <a:r>
              <a:rPr lang="en-US" sz="1200" b="1" dirty="0" smtClean="0"/>
              <a:t>Show, Don’t Tell</a:t>
            </a:r>
          </a:p>
          <a:p>
            <a:pPr lvl="2"/>
            <a:r>
              <a:rPr lang="en-US" sz="1200" dirty="0" smtClean="0"/>
              <a:t>You do not merely tell the audience what is going to happen or how a character is feeling; you want to show it to them.</a:t>
            </a:r>
          </a:p>
          <a:p>
            <a:pPr lvl="1"/>
            <a:endParaRPr lang="en-US" sz="1200" dirty="0" smtClean="0"/>
          </a:p>
          <a:p>
            <a:pPr lvl="1">
              <a:buNone/>
            </a:pPr>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11</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r>
              <a:rPr lang="en-US" sz="1200" b="1" dirty="0" smtClean="0"/>
              <a:t>Pre-visualization definition:  </a:t>
            </a:r>
            <a:r>
              <a:rPr lang="en-US" sz="1200" dirty="0" smtClean="0"/>
              <a:t>is a technique used in film and television that utilizes 3D animation to plan the pacing, cuts, and camera angles of a sequence.</a:t>
            </a:r>
            <a:endParaRPr lang="ar-EG" sz="1200" dirty="0" smtClean="0"/>
          </a:p>
          <a:p>
            <a:endParaRPr lang="en-US" sz="1200" dirty="0" smtClean="0"/>
          </a:p>
          <a:p>
            <a:r>
              <a:rPr lang="en-US" sz="1200" b="1" dirty="0" smtClean="0"/>
              <a:t>Main areas of pre-visualization techniques:</a:t>
            </a:r>
          </a:p>
          <a:p>
            <a:pPr lvl="1"/>
            <a:r>
              <a:rPr lang="en-US" sz="1200" dirty="0" smtClean="0"/>
              <a:t>Basic shot framing</a:t>
            </a:r>
          </a:p>
          <a:p>
            <a:pPr lvl="1"/>
            <a:r>
              <a:rPr lang="en-US" sz="1200" dirty="0" smtClean="0"/>
              <a:t>Camera movements</a:t>
            </a:r>
          </a:p>
          <a:p>
            <a:pPr lvl="1"/>
            <a:r>
              <a:rPr lang="en-US" sz="1200" dirty="0" smtClean="0"/>
              <a:t>Editing</a:t>
            </a:r>
            <a:endParaRPr lang="en-US" sz="1200" b="1" dirty="0" smtClean="0"/>
          </a:p>
          <a:p>
            <a:pPr lvl="1">
              <a:buNone/>
            </a:pPr>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12</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r>
              <a:rPr lang="en-US" sz="1200" b="1" dirty="0" smtClean="0"/>
              <a:t>Basic shot framing:  </a:t>
            </a:r>
            <a:r>
              <a:rPr lang="en-US" sz="1200" dirty="0" smtClean="0"/>
              <a:t>The audience can see only what you show them. </a:t>
            </a:r>
          </a:p>
          <a:p>
            <a:endParaRPr lang="en-US" sz="1200" dirty="0" smtClean="0"/>
          </a:p>
          <a:p>
            <a:r>
              <a:rPr lang="en-US" sz="1200" b="1" dirty="0" smtClean="0"/>
              <a:t>Consider the following when framing a shot:</a:t>
            </a:r>
          </a:p>
          <a:p>
            <a:pPr lvl="1"/>
            <a:r>
              <a:rPr lang="en-US" sz="1200" dirty="0" smtClean="0"/>
              <a:t>Aspect ratio</a:t>
            </a:r>
          </a:p>
          <a:p>
            <a:pPr lvl="1"/>
            <a:r>
              <a:rPr lang="en-US" sz="1200" dirty="0" smtClean="0"/>
              <a:t>Basic shot types</a:t>
            </a:r>
          </a:p>
          <a:p>
            <a:pPr lvl="1"/>
            <a:r>
              <a:rPr lang="en-US" sz="1200" dirty="0" smtClean="0"/>
              <a:t>Basic composition rules</a:t>
            </a:r>
          </a:p>
          <a:p>
            <a:pPr lvl="1"/>
            <a:r>
              <a:rPr lang="en-US" sz="1200" dirty="0" smtClean="0"/>
              <a:t>Directing the viewer’s eye</a:t>
            </a:r>
            <a:endParaRPr lang="en-US" sz="1200" b="1"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13</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r>
              <a:rPr lang="en-US" sz="1200" b="1" dirty="0" smtClean="0"/>
              <a:t>Aspect ratio : </a:t>
            </a:r>
            <a:r>
              <a:rPr lang="en-US" sz="1200" dirty="0" smtClean="0"/>
              <a:t>The aspect ratio is the height-to-width ratio of the screen size you are working with. </a:t>
            </a:r>
          </a:p>
          <a:p>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14</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6" name="Picture 2"/>
          <p:cNvPicPr>
            <a:picLocks noChangeAspect="1" noChangeArrowheads="1"/>
          </p:cNvPicPr>
          <p:nvPr/>
        </p:nvPicPr>
        <p:blipFill>
          <a:blip r:embed="rId3"/>
          <a:srcRect/>
          <a:stretch>
            <a:fillRect/>
          </a:stretch>
        </p:blipFill>
        <p:spPr bwMode="auto">
          <a:xfrm>
            <a:off x="2857488" y="1285866"/>
            <a:ext cx="4629163" cy="35394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shot types:</a:t>
            </a:r>
          </a:p>
          <a:p>
            <a:pPr lvl="1">
              <a:buFont typeface="+mj-lt"/>
              <a:buAutoNum type="arabicPeriod"/>
            </a:pPr>
            <a:r>
              <a:rPr lang="en-US" sz="1200" dirty="0" smtClean="0"/>
              <a:t>Extreme Wide Shot (or establishing shot)</a:t>
            </a:r>
          </a:p>
          <a:p>
            <a:pPr lvl="1">
              <a:buFont typeface="+mj-lt"/>
              <a:buAutoNum type="arabicPeriod"/>
            </a:pPr>
            <a:r>
              <a:rPr lang="en-US" sz="1200" dirty="0" smtClean="0"/>
              <a:t>Wide Shot</a:t>
            </a:r>
          </a:p>
          <a:p>
            <a:pPr lvl="1">
              <a:buFont typeface="+mj-lt"/>
              <a:buAutoNum type="arabicPeriod"/>
            </a:pPr>
            <a:r>
              <a:rPr lang="en-US" sz="1200" dirty="0" smtClean="0"/>
              <a:t>Medium Shot</a:t>
            </a:r>
          </a:p>
          <a:p>
            <a:pPr lvl="1">
              <a:buFont typeface="+mj-lt"/>
              <a:buAutoNum type="arabicPeriod"/>
            </a:pPr>
            <a:r>
              <a:rPr lang="en-US" sz="1200" dirty="0" smtClean="0"/>
              <a:t>Close-up</a:t>
            </a:r>
          </a:p>
          <a:p>
            <a:pPr lvl="1">
              <a:buFont typeface="+mj-lt"/>
              <a:buAutoNum type="arabicPeriod"/>
            </a:pPr>
            <a:r>
              <a:rPr lang="en-US" sz="1200" dirty="0" smtClean="0"/>
              <a:t>POV</a:t>
            </a:r>
          </a:p>
          <a:p>
            <a:pPr lvl="1">
              <a:buFont typeface="+mj-lt"/>
              <a:buAutoNum type="arabicPeriod"/>
            </a:pPr>
            <a:r>
              <a:rPr lang="en-US" sz="1200" dirty="0" smtClean="0"/>
              <a:t>Over the Shoulder</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15</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shot types:</a:t>
            </a:r>
          </a:p>
          <a:p>
            <a:pPr lvl="1">
              <a:buFont typeface="+mj-lt"/>
              <a:buAutoNum type="arabicPeriod"/>
            </a:pPr>
            <a:r>
              <a:rPr lang="en-US" sz="1200" dirty="0" smtClean="0"/>
              <a:t>Extreme Wide Shot (or establishing shot)</a:t>
            </a:r>
          </a:p>
          <a:p>
            <a:pPr lvl="2"/>
            <a:r>
              <a:rPr lang="en-US" sz="1200" dirty="0" smtClean="0"/>
              <a:t>This type of shot helps viewers know where they are and the positions of objects and figures.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16</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2050" name="Picture 2"/>
          <p:cNvPicPr>
            <a:picLocks noChangeAspect="1" noChangeArrowheads="1"/>
          </p:cNvPicPr>
          <p:nvPr/>
        </p:nvPicPr>
        <p:blipFill>
          <a:blip r:embed="rId3"/>
          <a:srcRect/>
          <a:stretch>
            <a:fillRect/>
          </a:stretch>
        </p:blipFill>
        <p:spPr bwMode="auto">
          <a:xfrm>
            <a:off x="3571868" y="2000246"/>
            <a:ext cx="4525100" cy="26432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shot types:</a:t>
            </a:r>
          </a:p>
          <a:p>
            <a:pPr lvl="1">
              <a:buNone/>
            </a:pPr>
            <a:r>
              <a:rPr lang="en-US" sz="1200" b="1" dirty="0" smtClean="0">
                <a:solidFill>
                  <a:schemeClr val="accent2">
                    <a:lumMod val="75000"/>
                  </a:schemeClr>
                </a:solidFill>
              </a:rPr>
              <a:t>2. </a:t>
            </a:r>
            <a:r>
              <a:rPr lang="en-US" sz="1200" b="1" dirty="0" smtClean="0"/>
              <a:t>Wide Shot</a:t>
            </a:r>
          </a:p>
          <a:p>
            <a:pPr lvl="2"/>
            <a:r>
              <a:rPr lang="en-US" sz="1200" dirty="0" smtClean="0"/>
              <a:t>Also known as a long shot, this type fills nearly the full vertical height of the screen with the subject.</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17</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3074" name="Picture 2"/>
          <p:cNvPicPr>
            <a:picLocks noChangeAspect="1" noChangeArrowheads="1"/>
          </p:cNvPicPr>
          <p:nvPr/>
        </p:nvPicPr>
        <p:blipFill>
          <a:blip r:embed="rId3"/>
          <a:srcRect/>
          <a:stretch>
            <a:fillRect/>
          </a:stretch>
        </p:blipFill>
        <p:spPr bwMode="auto">
          <a:xfrm>
            <a:off x="3571868" y="1857370"/>
            <a:ext cx="4667283" cy="2857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1530774"/>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shot types:</a:t>
            </a:r>
          </a:p>
          <a:p>
            <a:pPr lvl="1">
              <a:buNone/>
            </a:pPr>
            <a:r>
              <a:rPr lang="en-US" sz="1200" b="1" dirty="0" smtClean="0">
                <a:solidFill>
                  <a:schemeClr val="accent2">
                    <a:lumMod val="75000"/>
                  </a:schemeClr>
                </a:solidFill>
              </a:rPr>
              <a:t>3. </a:t>
            </a:r>
            <a:r>
              <a:rPr lang="en-US" sz="1200" b="1" dirty="0" smtClean="0"/>
              <a:t>Medium Shot</a:t>
            </a:r>
          </a:p>
          <a:p>
            <a:pPr lvl="2" algn="just"/>
            <a:r>
              <a:rPr lang="en-US" sz="1200" dirty="0" smtClean="0"/>
              <a:t>A medium shot, or mid shot, shows the main subject in more detail than the wide shot. If the subject is a character, the character is typically framed from the </a:t>
            </a:r>
            <a:r>
              <a:rPr lang="en-US" sz="1200" dirty="0" smtClean="0">
                <a:solidFill>
                  <a:srgbClr val="0070C0"/>
                </a:solidFill>
              </a:rPr>
              <a:t>waist to the head</a:t>
            </a:r>
            <a:r>
              <a:rPr lang="en-US" sz="1200" dirty="0" smtClean="0"/>
              <a:t>. </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18</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6" name="Picture 2"/>
          <p:cNvPicPr>
            <a:picLocks noChangeAspect="1" noChangeArrowheads="1"/>
          </p:cNvPicPr>
          <p:nvPr/>
        </p:nvPicPr>
        <p:blipFill>
          <a:blip r:embed="rId3"/>
          <a:srcRect/>
          <a:stretch>
            <a:fillRect/>
          </a:stretch>
        </p:blipFill>
        <p:spPr bwMode="auto">
          <a:xfrm>
            <a:off x="3929058" y="2143122"/>
            <a:ext cx="4429156" cy="26366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1530774"/>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shot types:</a:t>
            </a:r>
          </a:p>
          <a:p>
            <a:pPr lvl="1">
              <a:buNone/>
            </a:pPr>
            <a:r>
              <a:rPr lang="en-US" sz="1200" b="1" dirty="0" smtClean="0">
                <a:solidFill>
                  <a:schemeClr val="accent2">
                    <a:lumMod val="75000"/>
                  </a:schemeClr>
                </a:solidFill>
              </a:rPr>
              <a:t>4. </a:t>
            </a:r>
            <a:r>
              <a:rPr lang="en-US" sz="1200" b="1" dirty="0" smtClean="0"/>
              <a:t>Close-up</a:t>
            </a:r>
          </a:p>
          <a:p>
            <a:pPr lvl="2" algn="just"/>
            <a:r>
              <a:rPr lang="en-US" sz="1200" dirty="0" smtClean="0"/>
              <a:t>In this shot, one subject takes up the entire frame. If a character is the subject and we are shooting a close-up of the character’s head, the </a:t>
            </a:r>
            <a:r>
              <a:rPr lang="en-US" sz="1200" dirty="0" smtClean="0">
                <a:solidFill>
                  <a:srgbClr val="0070C0"/>
                </a:solidFill>
              </a:rPr>
              <a:t>chin</a:t>
            </a:r>
            <a:r>
              <a:rPr lang="en-US" sz="1200" dirty="0" smtClean="0"/>
              <a:t> will be just above the bottom of the screen and the top of the </a:t>
            </a:r>
            <a:r>
              <a:rPr lang="en-US" sz="1200" dirty="0" smtClean="0">
                <a:solidFill>
                  <a:srgbClr val="0070C0"/>
                </a:solidFill>
              </a:rPr>
              <a:t>head</a:t>
            </a:r>
            <a:r>
              <a:rPr lang="en-US" sz="1200" dirty="0" smtClean="0"/>
              <a:t> will be just below the top of the screen .</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19</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2050" name="Picture 2"/>
          <p:cNvPicPr>
            <a:picLocks noChangeAspect="1" noChangeArrowheads="1"/>
          </p:cNvPicPr>
          <p:nvPr/>
        </p:nvPicPr>
        <p:blipFill>
          <a:blip r:embed="rId3"/>
          <a:srcRect/>
          <a:stretch>
            <a:fillRect/>
          </a:stretch>
        </p:blipFill>
        <p:spPr bwMode="auto">
          <a:xfrm>
            <a:off x="4500562" y="2285998"/>
            <a:ext cx="4143404" cy="24447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4" name="Google Shape;70;p15"/>
          <p:cNvSpPr txBox="1">
            <a:spLocks/>
          </p:cNvSpPr>
          <p:nvPr/>
        </p:nvSpPr>
        <p:spPr>
          <a:xfrm>
            <a:off x="4143372" y="928676"/>
            <a:ext cx="4786346" cy="1159800"/>
          </a:xfrm>
          <a:prstGeom prst="rect">
            <a:avLst/>
          </a:prstGeom>
          <a:noFill/>
          <a:ln>
            <a:noFill/>
          </a:ln>
        </p:spPr>
        <p:txBody>
          <a:bodyPr spcFirstLastPara="1" wrap="square" lIns="0" tIns="0" rIns="0" bIns="0" anchor="b" anchorCtr="0">
            <a:noAutofit/>
          </a:bodyPr>
          <a:lstStyle/>
          <a:p>
            <a:r>
              <a:rPr kumimoji="0" lang="en-US" sz="2800" b="1" i="0" u="none" strike="noStrike" kern="0" cap="none" spc="0" normalizeH="0" baseline="0" noProof="0" dirty="0" smtClean="0">
                <a:ln>
                  <a:noFill/>
                </a:ln>
                <a:solidFill>
                  <a:schemeClr val="accent3"/>
                </a:solidFill>
                <a:effectLst/>
                <a:uLnTx/>
                <a:uFillTx/>
                <a:latin typeface="Kalam"/>
                <a:ea typeface="Kalam"/>
                <a:cs typeface="Kalam"/>
                <a:sym typeface="Kalam"/>
              </a:rPr>
              <a:t>Chapter 4</a:t>
            </a:r>
            <a:br>
              <a:rPr kumimoji="0" lang="en-US" sz="2800" b="1" i="0" u="none" strike="noStrike" kern="0" cap="none" spc="0" normalizeH="0" baseline="0" noProof="0" dirty="0" smtClean="0">
                <a:ln>
                  <a:noFill/>
                </a:ln>
                <a:solidFill>
                  <a:schemeClr val="accent3"/>
                </a:solidFill>
                <a:effectLst/>
                <a:uLnTx/>
                <a:uFillTx/>
                <a:latin typeface="Kalam"/>
                <a:ea typeface="Kalam"/>
                <a:cs typeface="Kalam"/>
                <a:sym typeface="Kalam"/>
              </a:rPr>
            </a:br>
            <a:r>
              <a:rPr lang="en-US" sz="2800" b="1" dirty="0" smtClean="0"/>
              <a:t> </a:t>
            </a:r>
            <a:r>
              <a:rPr lang="en-US" sz="2800" b="1" dirty="0" smtClean="0">
                <a:solidFill>
                  <a:schemeClr val="accent3"/>
                </a:solidFill>
                <a:latin typeface="Kalam"/>
                <a:ea typeface="Kalam"/>
                <a:cs typeface="Kalam"/>
                <a:sym typeface="Kalam"/>
              </a:rPr>
              <a:t>Exploring Animation, Story, and Pre-visualization</a:t>
            </a:r>
            <a:endParaRPr lang="en-US" sz="2800" b="1" dirty="0">
              <a:solidFill>
                <a:schemeClr val="accent3"/>
              </a:solidFill>
              <a:latin typeface="Kalam"/>
              <a:ea typeface="Kalam"/>
              <a:cs typeface="Kalam"/>
              <a:sym typeface="Kalam"/>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1530774"/>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shot types:</a:t>
            </a:r>
          </a:p>
          <a:p>
            <a:pPr lvl="1">
              <a:buNone/>
            </a:pPr>
            <a:r>
              <a:rPr lang="en-US" sz="1200" b="1" dirty="0" smtClean="0">
                <a:solidFill>
                  <a:schemeClr val="accent2">
                    <a:lumMod val="75000"/>
                  </a:schemeClr>
                </a:solidFill>
              </a:rPr>
              <a:t>4. </a:t>
            </a:r>
            <a:r>
              <a:rPr lang="en-US" sz="1200" b="1" dirty="0" smtClean="0"/>
              <a:t>Extreme Close-up</a:t>
            </a:r>
          </a:p>
          <a:p>
            <a:pPr lvl="2" algn="just"/>
            <a:r>
              <a:rPr lang="en-US" sz="1200" dirty="0" smtClean="0"/>
              <a:t>This shot focuses on a small detail of the subject. For example, Figure 4.25 shows an extreme close-up of a character’s eyes.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20</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3074" name="Picture 2"/>
          <p:cNvPicPr>
            <a:picLocks noChangeAspect="1" noChangeArrowheads="1"/>
          </p:cNvPicPr>
          <p:nvPr/>
        </p:nvPicPr>
        <p:blipFill>
          <a:blip r:embed="rId3"/>
          <a:srcRect/>
          <a:stretch>
            <a:fillRect/>
          </a:stretch>
        </p:blipFill>
        <p:spPr bwMode="auto">
          <a:xfrm>
            <a:off x="3786182" y="1857370"/>
            <a:ext cx="5038725" cy="2943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1530774"/>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shot types:</a:t>
            </a:r>
          </a:p>
          <a:p>
            <a:pPr lvl="1">
              <a:buNone/>
            </a:pPr>
            <a:r>
              <a:rPr lang="en-US" sz="1200" b="1" dirty="0" smtClean="0">
                <a:solidFill>
                  <a:schemeClr val="accent2">
                    <a:lumMod val="75000"/>
                  </a:schemeClr>
                </a:solidFill>
              </a:rPr>
              <a:t>5. </a:t>
            </a:r>
            <a:r>
              <a:rPr lang="en-US" sz="1200" b="1" dirty="0" smtClean="0"/>
              <a:t>POV</a:t>
            </a:r>
          </a:p>
          <a:p>
            <a:pPr lvl="2" algn="just"/>
            <a:r>
              <a:rPr lang="en-US" sz="1200" dirty="0" smtClean="0"/>
              <a:t>A point-of-view (POV) shot illustrates a character’s point of view.</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21</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4098" name="Picture 2"/>
          <p:cNvPicPr>
            <a:picLocks noChangeAspect="1" noChangeArrowheads="1"/>
          </p:cNvPicPr>
          <p:nvPr/>
        </p:nvPicPr>
        <p:blipFill>
          <a:blip r:embed="rId3"/>
          <a:srcRect/>
          <a:stretch>
            <a:fillRect/>
          </a:stretch>
        </p:blipFill>
        <p:spPr bwMode="auto">
          <a:xfrm>
            <a:off x="3693089" y="1857370"/>
            <a:ext cx="5050854" cy="29765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1530774"/>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shot types:</a:t>
            </a:r>
          </a:p>
          <a:p>
            <a:pPr lvl="1">
              <a:buNone/>
            </a:pPr>
            <a:r>
              <a:rPr lang="en-US" sz="1200" b="1" dirty="0" smtClean="0">
                <a:solidFill>
                  <a:schemeClr val="accent2">
                    <a:lumMod val="75000"/>
                  </a:schemeClr>
                </a:solidFill>
              </a:rPr>
              <a:t>6. </a:t>
            </a:r>
            <a:r>
              <a:rPr lang="en-US" sz="1200" b="1" dirty="0" smtClean="0"/>
              <a:t>Over the Shoulder</a:t>
            </a:r>
          </a:p>
          <a:p>
            <a:pPr lvl="2" algn="just"/>
            <a:r>
              <a:rPr lang="en-US" sz="1200" dirty="0" smtClean="0"/>
              <a:t>This shot frames the back of one character’s head on one side of the screen, and another character’s face or the environment on the other side. This type of shot is used all the time in television, film, and even video games.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22</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5122" name="Picture 2"/>
          <p:cNvPicPr>
            <a:picLocks noChangeAspect="1" noChangeArrowheads="1"/>
          </p:cNvPicPr>
          <p:nvPr/>
        </p:nvPicPr>
        <p:blipFill>
          <a:blip r:embed="rId3"/>
          <a:srcRect/>
          <a:stretch>
            <a:fillRect/>
          </a:stretch>
        </p:blipFill>
        <p:spPr bwMode="auto">
          <a:xfrm>
            <a:off x="3857620" y="2285998"/>
            <a:ext cx="4143404" cy="24105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1530774"/>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a:t>
            </a:r>
          </a:p>
          <a:p>
            <a:pPr lvl="1" algn="just"/>
            <a:r>
              <a:rPr lang="en-US" sz="1200" dirty="0" smtClean="0"/>
              <a:t>Rule of Thirds</a:t>
            </a:r>
          </a:p>
          <a:p>
            <a:pPr lvl="1" algn="just"/>
            <a:r>
              <a:rPr lang="en-US" sz="1200" dirty="0" smtClean="0"/>
              <a:t>Head Room and Nose Room</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23</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203084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a:t>
            </a:r>
          </a:p>
          <a:p>
            <a:pPr lvl="2"/>
            <a:r>
              <a:rPr lang="en-US" sz="1200" dirty="0" smtClean="0"/>
              <a:t>The golden ratio describes a spatial relationship between two quantities.</a:t>
            </a:r>
          </a:p>
          <a:p>
            <a:pPr lvl="2"/>
            <a:r>
              <a:rPr lang="en-US" sz="1200" dirty="0" smtClean="0"/>
              <a:t>if you divide a line into two parts, and the longer part divided by the shorter part is the same as the whole length divided by the longer part, you have created the golden ratio.</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24</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6" name="Picture 2"/>
          <p:cNvPicPr>
            <a:picLocks noChangeAspect="1" noChangeArrowheads="1"/>
          </p:cNvPicPr>
          <p:nvPr/>
        </p:nvPicPr>
        <p:blipFill>
          <a:blip r:embed="rId3"/>
          <a:srcRect/>
          <a:stretch>
            <a:fillRect/>
          </a:stretch>
        </p:blipFill>
        <p:spPr bwMode="auto">
          <a:xfrm>
            <a:off x="3288974" y="2786064"/>
            <a:ext cx="1857388" cy="1691550"/>
          </a:xfrm>
          <a:prstGeom prst="rect">
            <a:avLst/>
          </a:prstGeom>
          <a:noFill/>
          <a:ln w="9525">
            <a:noFill/>
            <a:miter lim="800000"/>
            <a:headEnd/>
            <a:tailEnd/>
          </a:ln>
          <a:effectLst/>
        </p:spPr>
      </p:pic>
      <p:sp>
        <p:nvSpPr>
          <p:cNvPr id="8" name="Right Arrow 7"/>
          <p:cNvSpPr/>
          <p:nvPr/>
        </p:nvSpPr>
        <p:spPr>
          <a:xfrm>
            <a:off x="4717734" y="3429006"/>
            <a:ext cx="928694"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6003618" y="3214692"/>
            <a:ext cx="1786202" cy="522091"/>
            <a:chOff x="6003618" y="3214692"/>
            <a:chExt cx="1786202" cy="522091"/>
          </a:xfrm>
        </p:grpSpPr>
        <p:sp>
          <p:nvSpPr>
            <p:cNvPr id="9" name="Rectangle 8"/>
            <p:cNvSpPr/>
            <p:nvPr/>
          </p:nvSpPr>
          <p:spPr>
            <a:xfrm>
              <a:off x="6003618" y="3214692"/>
              <a:ext cx="487634" cy="307777"/>
            </a:xfrm>
            <a:prstGeom prst="rect">
              <a:avLst/>
            </a:prstGeom>
          </p:spPr>
          <p:txBody>
            <a:bodyPr wrap="none">
              <a:spAutoFit/>
            </a:bodyPr>
            <a:lstStyle/>
            <a:p>
              <a:r>
                <a:rPr lang="en-US" dirty="0" err="1" smtClean="0"/>
                <a:t>a+b</a:t>
              </a:r>
              <a:endParaRPr lang="en-US" dirty="0"/>
            </a:p>
          </p:txBody>
        </p:sp>
        <p:cxnSp>
          <p:nvCxnSpPr>
            <p:cNvPr id="13" name="Straight Connector 12"/>
            <p:cNvCxnSpPr/>
            <p:nvPr/>
          </p:nvCxnSpPr>
          <p:spPr>
            <a:xfrm>
              <a:off x="6146494" y="3498856"/>
              <a:ext cx="214314" cy="158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075056" y="3429006"/>
              <a:ext cx="284052" cy="307777"/>
            </a:xfrm>
            <a:prstGeom prst="rect">
              <a:avLst/>
            </a:prstGeom>
          </p:spPr>
          <p:txBody>
            <a:bodyPr wrap="none">
              <a:spAutoFit/>
            </a:bodyPr>
            <a:lstStyle/>
            <a:p>
              <a:r>
                <a:rPr lang="en-US" dirty="0" smtClean="0"/>
                <a:t>a</a:t>
              </a:r>
              <a:endParaRPr lang="en-US" dirty="0"/>
            </a:p>
          </p:txBody>
        </p:sp>
        <p:sp>
          <p:nvSpPr>
            <p:cNvPr id="16" name="Rectangle 15"/>
            <p:cNvSpPr/>
            <p:nvPr/>
          </p:nvSpPr>
          <p:spPr>
            <a:xfrm>
              <a:off x="6432246" y="3335543"/>
              <a:ext cx="288862" cy="307777"/>
            </a:xfrm>
            <a:prstGeom prst="rect">
              <a:avLst/>
            </a:prstGeom>
          </p:spPr>
          <p:txBody>
            <a:bodyPr wrap="none">
              <a:spAutoFit/>
            </a:bodyPr>
            <a:lstStyle/>
            <a:p>
              <a:r>
                <a:rPr lang="en-US" dirty="0" smtClean="0"/>
                <a:t>=</a:t>
              </a:r>
              <a:endParaRPr lang="en-US" dirty="0"/>
            </a:p>
          </p:txBody>
        </p:sp>
        <p:sp>
          <p:nvSpPr>
            <p:cNvPr id="17" name="Rectangle 16"/>
            <p:cNvSpPr/>
            <p:nvPr/>
          </p:nvSpPr>
          <p:spPr>
            <a:xfrm>
              <a:off x="6719698" y="3214692"/>
              <a:ext cx="284052" cy="307777"/>
            </a:xfrm>
            <a:prstGeom prst="rect">
              <a:avLst/>
            </a:prstGeom>
          </p:spPr>
          <p:txBody>
            <a:bodyPr wrap="none">
              <a:spAutoFit/>
            </a:bodyPr>
            <a:lstStyle/>
            <a:p>
              <a:r>
                <a:rPr lang="en-US" dirty="0" smtClean="0"/>
                <a:t>a</a:t>
              </a:r>
              <a:endParaRPr lang="en-US" dirty="0"/>
            </a:p>
          </p:txBody>
        </p:sp>
        <p:cxnSp>
          <p:nvCxnSpPr>
            <p:cNvPr id="18" name="Straight Connector 17"/>
            <p:cNvCxnSpPr/>
            <p:nvPr/>
          </p:nvCxnSpPr>
          <p:spPr>
            <a:xfrm>
              <a:off x="6789436" y="3498856"/>
              <a:ext cx="214314" cy="1588"/>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17998" y="3429006"/>
              <a:ext cx="284052" cy="307777"/>
            </a:xfrm>
            <a:prstGeom prst="rect">
              <a:avLst/>
            </a:prstGeom>
          </p:spPr>
          <p:txBody>
            <a:bodyPr wrap="none">
              <a:spAutoFit/>
            </a:bodyPr>
            <a:lstStyle/>
            <a:p>
              <a:r>
                <a:rPr lang="en-US" dirty="0" smtClean="0"/>
                <a:t>b</a:t>
              </a:r>
              <a:endParaRPr lang="en-US" dirty="0"/>
            </a:p>
          </p:txBody>
        </p:sp>
        <p:sp>
          <p:nvSpPr>
            <p:cNvPr id="20" name="Rectangle 19"/>
            <p:cNvSpPr/>
            <p:nvPr/>
          </p:nvSpPr>
          <p:spPr>
            <a:xfrm>
              <a:off x="7075188" y="3335543"/>
              <a:ext cx="288862" cy="307777"/>
            </a:xfrm>
            <a:prstGeom prst="rect">
              <a:avLst/>
            </a:prstGeom>
          </p:spPr>
          <p:txBody>
            <a:bodyPr wrap="none">
              <a:spAutoFit/>
            </a:bodyPr>
            <a:lstStyle/>
            <a:p>
              <a:r>
                <a:rPr lang="en-US" dirty="0" smtClean="0"/>
                <a:t>=</a:t>
              </a:r>
              <a:endParaRPr lang="en-US" dirty="0"/>
            </a:p>
          </p:txBody>
        </p:sp>
        <p:pic>
          <p:nvPicPr>
            <p:cNvPr id="1028" name="Picture 4" descr="Image result for phi"/>
            <p:cNvPicPr>
              <a:picLocks noChangeAspect="1" noChangeArrowheads="1"/>
            </p:cNvPicPr>
            <p:nvPr/>
          </p:nvPicPr>
          <p:blipFill>
            <a:blip r:embed="rId4"/>
            <a:srcRect/>
            <a:stretch>
              <a:fillRect/>
            </a:stretch>
          </p:blipFill>
          <p:spPr bwMode="auto">
            <a:xfrm>
              <a:off x="7360940" y="3400718"/>
              <a:ext cx="140018" cy="171164"/>
            </a:xfrm>
            <a:prstGeom prst="rect">
              <a:avLst/>
            </a:prstGeom>
            <a:noFill/>
          </p:spPr>
        </p:pic>
        <p:sp>
          <p:nvSpPr>
            <p:cNvPr id="22" name="Rectangle 21"/>
            <p:cNvSpPr/>
            <p:nvPr/>
          </p:nvSpPr>
          <p:spPr>
            <a:xfrm>
              <a:off x="7500958" y="3335543"/>
              <a:ext cx="288862" cy="307777"/>
            </a:xfrm>
            <a:prstGeom prst="rect">
              <a:avLst/>
            </a:prstGeom>
          </p:spPr>
          <p:txBody>
            <a:bodyPr wrap="none">
              <a:spAutoFit/>
            </a:bodyPr>
            <a:lstStyle/>
            <a:p>
              <a:r>
                <a:rPr lang="en-US" dirty="0" smtClean="0"/>
                <a:t>=</a:t>
              </a:r>
              <a:endParaRPr lang="en-US" dirty="0"/>
            </a:p>
          </p:txBody>
        </p:sp>
      </p:grpSp>
      <p:sp>
        <p:nvSpPr>
          <p:cNvPr id="23" name="Rectangle 22"/>
          <p:cNvSpPr/>
          <p:nvPr/>
        </p:nvSpPr>
        <p:spPr>
          <a:xfrm>
            <a:off x="7726310" y="3335543"/>
            <a:ext cx="631904" cy="307777"/>
          </a:xfrm>
          <a:prstGeom prst="rect">
            <a:avLst/>
          </a:prstGeom>
          <a:blipFill>
            <a:blip r:embed="rId5"/>
            <a:tile tx="0" ty="0" sx="100000" sy="100000" flip="none" algn="tl"/>
          </a:blipFill>
        </p:spPr>
        <p:txBody>
          <a:bodyPr wrap="none">
            <a:spAutoFit/>
          </a:bodyPr>
          <a:lstStyle/>
          <a:p>
            <a:r>
              <a:rPr lang="en-US" dirty="0" smtClean="0"/>
              <a:t>1.618</a:t>
            </a:r>
            <a:endParaRPr lang="en-US" dirty="0"/>
          </a:p>
        </p:txBody>
      </p:sp>
      <p:pic>
        <p:nvPicPr>
          <p:cNvPr id="21" name="Picture 5"/>
          <p:cNvPicPr>
            <a:picLocks noChangeAspect="1" noChangeArrowheads="1"/>
          </p:cNvPicPr>
          <p:nvPr/>
        </p:nvPicPr>
        <p:blipFill>
          <a:blip r:embed="rId6"/>
          <a:srcRect/>
          <a:stretch>
            <a:fillRect/>
          </a:stretch>
        </p:blipFill>
        <p:spPr bwMode="auto">
          <a:xfrm>
            <a:off x="6643702" y="3786196"/>
            <a:ext cx="1643074" cy="10220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a:t>
            </a:r>
          </a:p>
          <a:p>
            <a:pPr lvl="1" algn="just"/>
            <a:endParaRPr lang="en-US" sz="1200" dirty="0" smtClean="0"/>
          </a:p>
          <a:p>
            <a:pPr lvl="1" algn="just"/>
            <a:endParaRPr lang="en-US" sz="1200" dirty="0" smtClean="0"/>
          </a:p>
          <a:p>
            <a:pPr lvl="1" algn="just"/>
            <a:endParaRPr lang="en-US" sz="1200" dirty="0" smtClean="0"/>
          </a:p>
          <a:p>
            <a:pPr lvl="2" algn="just"/>
            <a:r>
              <a:rPr lang="en-US" sz="1200" dirty="0" smtClean="0"/>
              <a:t>This ratio is used in math, art design, financial markets, and nature. Figure 4.29 shows the golden ratio’s presence in a chambered nautilus.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25</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7" name="Picture 3"/>
          <p:cNvPicPr>
            <a:picLocks noChangeAspect="1" noChangeArrowheads="1"/>
          </p:cNvPicPr>
          <p:nvPr/>
        </p:nvPicPr>
        <p:blipFill>
          <a:blip r:embed="rId3"/>
          <a:srcRect/>
          <a:stretch>
            <a:fillRect/>
          </a:stretch>
        </p:blipFill>
        <p:spPr bwMode="auto">
          <a:xfrm>
            <a:off x="3214678" y="1285866"/>
            <a:ext cx="1500198" cy="1073134"/>
          </a:xfrm>
          <a:prstGeom prst="rect">
            <a:avLst/>
          </a:prstGeom>
          <a:noFill/>
          <a:ln w="9525">
            <a:noFill/>
            <a:miter lim="800000"/>
            <a:headEnd/>
            <a:tailEnd/>
          </a:ln>
          <a:effectLst/>
        </p:spPr>
      </p:pic>
      <p:sp>
        <p:nvSpPr>
          <p:cNvPr id="8" name="Rectangle 7"/>
          <p:cNvSpPr/>
          <p:nvPr/>
        </p:nvSpPr>
        <p:spPr>
          <a:xfrm>
            <a:off x="4929190" y="1714494"/>
            <a:ext cx="904415" cy="276999"/>
          </a:xfrm>
          <a:prstGeom prst="rect">
            <a:avLst/>
          </a:prstGeom>
        </p:spPr>
        <p:txBody>
          <a:bodyPr wrap="none">
            <a:spAutoFit/>
          </a:bodyPr>
          <a:lstStyle/>
          <a:p>
            <a:r>
              <a:rPr lang="en-US" sz="1200" dirty="0" smtClean="0">
                <a:solidFill>
                  <a:schemeClr val="dk1"/>
                </a:solidFill>
                <a:latin typeface="Merriweather"/>
                <a:ea typeface="Merriweather"/>
                <a:cs typeface="Merriweather"/>
                <a:sym typeface="Merriweather"/>
              </a:rPr>
              <a:t>About 5:3</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26</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3074" name="Picture 2"/>
          <p:cNvPicPr>
            <a:picLocks noChangeAspect="1" noChangeArrowheads="1"/>
          </p:cNvPicPr>
          <p:nvPr/>
        </p:nvPicPr>
        <p:blipFill>
          <a:blip r:embed="rId3"/>
          <a:srcRect/>
          <a:stretch>
            <a:fillRect/>
          </a:stretch>
        </p:blipFill>
        <p:spPr bwMode="auto">
          <a:xfrm>
            <a:off x="3143240" y="1428742"/>
            <a:ext cx="2852742" cy="596371"/>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3286116" y="2214560"/>
            <a:ext cx="1928826" cy="424491"/>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3214678" y="2768589"/>
            <a:ext cx="2286016" cy="731855"/>
          </a:xfrm>
          <a:prstGeom prst="rect">
            <a:avLst/>
          </a:prstGeom>
          <a:noFill/>
          <a:ln w="9525">
            <a:noFill/>
            <a:miter lim="800000"/>
            <a:headEnd/>
            <a:tailEnd/>
          </a:ln>
          <a:effectLst/>
        </p:spPr>
      </p:pic>
      <p:pic>
        <p:nvPicPr>
          <p:cNvPr id="3078" name="Picture 6"/>
          <p:cNvPicPr>
            <a:picLocks noChangeAspect="1" noChangeArrowheads="1"/>
          </p:cNvPicPr>
          <p:nvPr/>
        </p:nvPicPr>
        <p:blipFill>
          <a:blip r:embed="rId6"/>
          <a:srcRect/>
          <a:stretch>
            <a:fillRect/>
          </a:stretch>
        </p:blipFill>
        <p:spPr bwMode="auto">
          <a:xfrm>
            <a:off x="3286116" y="3643320"/>
            <a:ext cx="2214578" cy="668552"/>
          </a:xfrm>
          <a:prstGeom prst="rect">
            <a:avLst/>
          </a:prstGeom>
          <a:noFill/>
          <a:ln w="9525">
            <a:noFill/>
            <a:miter lim="800000"/>
            <a:headEnd/>
            <a:tailEnd/>
          </a:ln>
          <a:effectLst/>
        </p:spPr>
      </p:pic>
      <p:sp>
        <p:nvSpPr>
          <p:cNvPr id="11" name="Footer Placeholder 4"/>
          <p:cNvSpPr txBox="1">
            <a:spLocks/>
          </p:cNvSpPr>
          <p:nvPr/>
        </p:nvSpPr>
        <p:spPr bwMode="auto">
          <a:xfrm>
            <a:off x="2928926" y="4357700"/>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Tipping Point Math </a:t>
            </a:r>
            <a:r>
              <a:rPr lang="en-US" sz="1000" dirty="0" err="1" smtClean="0">
                <a:solidFill>
                  <a:schemeClr val="dk1"/>
                </a:solidFill>
                <a:latin typeface="Merriweather"/>
                <a:ea typeface="Merriweather"/>
                <a:cs typeface="Merriweather"/>
                <a:sym typeface="Merriweather"/>
              </a:rPr>
              <a:t>youtube</a:t>
            </a:r>
            <a:r>
              <a:rPr lang="en-US" sz="1000" dirty="0" smtClean="0">
                <a:solidFill>
                  <a:schemeClr val="dk1"/>
                </a:solidFill>
                <a:latin typeface="Merriweather"/>
                <a:ea typeface="Merriweather"/>
                <a:cs typeface="Merriweather"/>
                <a:sym typeface="Merriweather"/>
              </a:rPr>
              <a:t> channel-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27</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4099" name="Picture 3"/>
          <p:cNvPicPr>
            <a:picLocks noChangeAspect="1" noChangeArrowheads="1"/>
          </p:cNvPicPr>
          <p:nvPr/>
        </p:nvPicPr>
        <p:blipFill>
          <a:blip r:embed="rId3"/>
          <a:srcRect/>
          <a:stretch>
            <a:fillRect/>
          </a:stretch>
        </p:blipFill>
        <p:spPr bwMode="auto">
          <a:xfrm>
            <a:off x="857224" y="1571618"/>
            <a:ext cx="3722296" cy="2357454"/>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5286380" y="1857370"/>
            <a:ext cx="3435280" cy="2071702"/>
          </a:xfrm>
          <a:prstGeom prst="rect">
            <a:avLst/>
          </a:prstGeom>
          <a:noFill/>
          <a:ln w="9525">
            <a:noFill/>
            <a:miter lim="800000"/>
            <a:headEnd/>
            <a:tailEnd/>
          </a:ln>
          <a:effectLst/>
        </p:spPr>
      </p:pic>
      <p:sp>
        <p:nvSpPr>
          <p:cNvPr id="12" name="Right Arrow 11"/>
          <p:cNvSpPr/>
          <p:nvPr/>
        </p:nvSpPr>
        <p:spPr>
          <a:xfrm>
            <a:off x="4572000" y="2714626"/>
            <a:ext cx="714380"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4"/>
          <p:cNvSpPr txBox="1">
            <a:spLocks/>
          </p:cNvSpPr>
          <p:nvPr/>
        </p:nvSpPr>
        <p:spPr bwMode="auto">
          <a:xfrm>
            <a:off x="2928926" y="4143386"/>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Tipping Point Math </a:t>
            </a:r>
            <a:r>
              <a:rPr lang="en-US" sz="1000" dirty="0" err="1" smtClean="0">
                <a:solidFill>
                  <a:schemeClr val="dk1"/>
                </a:solidFill>
                <a:latin typeface="Merriweather"/>
                <a:ea typeface="Merriweather"/>
                <a:cs typeface="Merriweather"/>
                <a:sym typeface="Merriweather"/>
              </a:rPr>
              <a:t>youtube</a:t>
            </a:r>
            <a:r>
              <a:rPr lang="en-US" sz="1000" dirty="0" smtClean="0">
                <a:solidFill>
                  <a:schemeClr val="dk1"/>
                </a:solidFill>
                <a:latin typeface="Merriweather"/>
                <a:ea typeface="Merriweather"/>
                <a:cs typeface="Merriweather"/>
                <a:sym typeface="Merriweather"/>
              </a:rPr>
              <a:t> channel-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2530906"/>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a:t>
            </a:r>
          </a:p>
          <a:p>
            <a:pPr lvl="2" algn="just"/>
            <a:r>
              <a:rPr lang="en-US" sz="1200" dirty="0" smtClean="0"/>
              <a:t>Fibonacci sequence</a:t>
            </a:r>
          </a:p>
          <a:p>
            <a:pPr lvl="1" algn="just"/>
            <a:endParaRPr lang="en-US" sz="1200" dirty="0" smtClean="0"/>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28</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1" name="Footer Placeholder 4"/>
          <p:cNvSpPr txBox="1">
            <a:spLocks/>
          </p:cNvSpPr>
          <p:nvPr/>
        </p:nvSpPr>
        <p:spPr bwMode="auto">
          <a:xfrm>
            <a:off x="2928926" y="4357700"/>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Tipping Point Math </a:t>
            </a:r>
            <a:r>
              <a:rPr lang="en-US" sz="1000" dirty="0" err="1" smtClean="0">
                <a:solidFill>
                  <a:schemeClr val="dk1"/>
                </a:solidFill>
                <a:latin typeface="Merriweather"/>
                <a:ea typeface="Merriweather"/>
                <a:cs typeface="Merriweather"/>
                <a:sym typeface="Merriweather"/>
              </a:rPr>
              <a:t>youtube</a:t>
            </a:r>
            <a:r>
              <a:rPr lang="en-US" sz="1000" dirty="0" smtClean="0">
                <a:solidFill>
                  <a:schemeClr val="dk1"/>
                </a:solidFill>
                <a:latin typeface="Merriweather"/>
                <a:ea typeface="Merriweather"/>
                <a:cs typeface="Merriweather"/>
                <a:sym typeface="Merriweather"/>
              </a:rPr>
              <a:t> channel- </a:t>
            </a:r>
            <a:endParaRPr lang="en-US" sz="1000" dirty="0">
              <a:solidFill>
                <a:schemeClr val="dk1"/>
              </a:solidFill>
              <a:latin typeface="Merriweather"/>
              <a:ea typeface="Merriweather"/>
              <a:cs typeface="Merriweather"/>
              <a:sym typeface="Merriweather"/>
            </a:endParaRPr>
          </a:p>
        </p:txBody>
      </p:sp>
      <p:pic>
        <p:nvPicPr>
          <p:cNvPr id="15362" name="Picture 2"/>
          <p:cNvPicPr>
            <a:picLocks noChangeAspect="1" noChangeArrowheads="1"/>
          </p:cNvPicPr>
          <p:nvPr/>
        </p:nvPicPr>
        <p:blipFill>
          <a:blip r:embed="rId3"/>
          <a:srcRect/>
          <a:stretch>
            <a:fillRect/>
          </a:stretch>
        </p:blipFill>
        <p:spPr bwMode="auto">
          <a:xfrm>
            <a:off x="1714480" y="1928808"/>
            <a:ext cx="3000396" cy="2083767"/>
          </a:xfrm>
          <a:prstGeom prst="rect">
            <a:avLst/>
          </a:prstGeom>
          <a:noFill/>
          <a:ln w="9525">
            <a:noFill/>
            <a:miter lim="800000"/>
            <a:headEnd/>
            <a:tailEnd/>
          </a:ln>
          <a:effectLst/>
        </p:spPr>
      </p:pic>
      <p:pic>
        <p:nvPicPr>
          <p:cNvPr id="15364" name="Picture 4" descr="fibonacci-sequence"/>
          <p:cNvPicPr>
            <a:picLocks noChangeAspect="1" noChangeArrowheads="1"/>
          </p:cNvPicPr>
          <p:nvPr/>
        </p:nvPicPr>
        <p:blipFill>
          <a:blip r:embed="rId4"/>
          <a:srcRect/>
          <a:stretch>
            <a:fillRect/>
          </a:stretch>
        </p:blipFill>
        <p:spPr bwMode="auto">
          <a:xfrm>
            <a:off x="4857752" y="1857369"/>
            <a:ext cx="3857652" cy="2429579"/>
          </a:xfrm>
          <a:prstGeom prst="rect">
            <a:avLst/>
          </a:prstGeom>
          <a:noFill/>
        </p:spPr>
      </p:pic>
      <p:pic>
        <p:nvPicPr>
          <p:cNvPr id="15366" name="Picture 6" descr="Image result for Fibonacci"/>
          <p:cNvPicPr>
            <a:picLocks noChangeAspect="1" noChangeArrowheads="1"/>
          </p:cNvPicPr>
          <p:nvPr/>
        </p:nvPicPr>
        <p:blipFill>
          <a:blip r:embed="rId5"/>
          <a:srcRect/>
          <a:stretch>
            <a:fillRect/>
          </a:stretch>
        </p:blipFill>
        <p:spPr bwMode="auto">
          <a:xfrm>
            <a:off x="6715140" y="571486"/>
            <a:ext cx="2214578" cy="1312062"/>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2530906"/>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a:t>
            </a:r>
          </a:p>
          <a:p>
            <a:pPr lvl="2" algn="just"/>
            <a:r>
              <a:rPr lang="en-US" sz="1200" dirty="0" smtClean="0"/>
              <a:t>Fibonacci sequence</a:t>
            </a:r>
          </a:p>
          <a:p>
            <a:pPr lvl="1" algn="just"/>
            <a:endParaRPr lang="en-US" sz="1200" dirty="0" smtClean="0"/>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29</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1" name="Footer Placeholder 4"/>
          <p:cNvSpPr txBox="1">
            <a:spLocks/>
          </p:cNvSpPr>
          <p:nvPr/>
        </p:nvSpPr>
        <p:spPr bwMode="auto">
          <a:xfrm>
            <a:off x="2928926" y="4357700"/>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Tipping Point Math </a:t>
            </a:r>
            <a:r>
              <a:rPr lang="en-US" sz="1000" dirty="0" err="1" smtClean="0">
                <a:solidFill>
                  <a:schemeClr val="dk1"/>
                </a:solidFill>
                <a:latin typeface="Merriweather"/>
                <a:ea typeface="Merriweather"/>
                <a:cs typeface="Merriweather"/>
                <a:sym typeface="Merriweather"/>
              </a:rPr>
              <a:t>youtube</a:t>
            </a:r>
            <a:r>
              <a:rPr lang="en-US" sz="1000" dirty="0" smtClean="0">
                <a:solidFill>
                  <a:schemeClr val="dk1"/>
                </a:solidFill>
                <a:latin typeface="Merriweather"/>
                <a:ea typeface="Merriweather"/>
                <a:cs typeface="Merriweather"/>
                <a:sym typeface="Merriweather"/>
              </a:rPr>
              <a:t> channel- </a:t>
            </a:r>
            <a:endParaRPr lang="en-US" sz="1000" dirty="0">
              <a:solidFill>
                <a:schemeClr val="dk1"/>
              </a:solidFill>
              <a:latin typeface="Merriweather"/>
              <a:ea typeface="Merriweather"/>
              <a:cs typeface="Merriweather"/>
              <a:sym typeface="Merriweather"/>
            </a:endParaRPr>
          </a:p>
        </p:txBody>
      </p:sp>
      <p:sp>
        <p:nvSpPr>
          <p:cNvPr id="91138" name="AutoShape 2" descr="Image result for Fibonacc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1140" name="AutoShape 4" descr="Image result for Fibonacc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1142" name="AutoShape 6" descr="Image result for Fibonacc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1143" name="Picture 7"/>
          <p:cNvPicPr>
            <a:picLocks noChangeAspect="1" noChangeArrowheads="1"/>
          </p:cNvPicPr>
          <p:nvPr/>
        </p:nvPicPr>
        <p:blipFill>
          <a:blip r:embed="rId3"/>
          <a:srcRect/>
          <a:stretch>
            <a:fillRect/>
          </a:stretch>
        </p:blipFill>
        <p:spPr bwMode="auto">
          <a:xfrm>
            <a:off x="3357554" y="1714494"/>
            <a:ext cx="3929090" cy="26332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Building a good story</a:t>
            </a:r>
            <a:endParaRPr lang="en-US" sz="2800" i="1" dirty="0" smtClean="0"/>
          </a:p>
        </p:txBody>
      </p:sp>
      <p:sp>
        <p:nvSpPr>
          <p:cNvPr id="56" name="Google Shape;56;p13"/>
          <p:cNvSpPr txBox="1">
            <a:spLocks noGrp="1"/>
          </p:cNvSpPr>
          <p:nvPr>
            <p:ph type="body" idx="1"/>
          </p:nvPr>
        </p:nvSpPr>
        <p:spPr>
          <a:xfrm>
            <a:off x="2571736" y="898100"/>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Story Arc (layers)</a:t>
            </a:r>
            <a:endParaRPr lang="en-US" sz="1200" dirty="0" smtClean="0"/>
          </a:p>
          <a:p>
            <a:pPr lvl="1"/>
            <a:r>
              <a:rPr lang="en-US" sz="1200" b="1" dirty="0" smtClean="0"/>
              <a:t>Layer 1 : has 3 elements</a:t>
            </a:r>
          </a:p>
          <a:p>
            <a:pPr lvl="2"/>
            <a:r>
              <a:rPr lang="en-US" sz="1200" dirty="0" smtClean="0"/>
              <a:t>Beginning, </a:t>
            </a:r>
          </a:p>
          <a:p>
            <a:pPr lvl="2"/>
            <a:r>
              <a:rPr lang="en-US" sz="1200" dirty="0" smtClean="0"/>
              <a:t>Middle,</a:t>
            </a:r>
          </a:p>
          <a:p>
            <a:pPr lvl="2"/>
            <a:r>
              <a:rPr lang="en-US" sz="1200" dirty="0" smtClean="0"/>
              <a:t>End</a:t>
            </a:r>
          </a:p>
          <a:p>
            <a:pPr lvl="1"/>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30</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2050" name="Picture 2"/>
          <p:cNvPicPr>
            <a:picLocks noChangeAspect="1" noChangeArrowheads="1"/>
          </p:cNvPicPr>
          <p:nvPr/>
        </p:nvPicPr>
        <p:blipFill>
          <a:blip r:embed="rId3"/>
          <a:srcRect/>
          <a:stretch>
            <a:fillRect/>
          </a:stretch>
        </p:blipFill>
        <p:spPr bwMode="auto">
          <a:xfrm>
            <a:off x="3143240" y="1428742"/>
            <a:ext cx="4143404" cy="32171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31</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9218" name="Picture 2"/>
          <p:cNvPicPr>
            <a:picLocks noChangeAspect="1" noChangeArrowheads="1"/>
          </p:cNvPicPr>
          <p:nvPr/>
        </p:nvPicPr>
        <p:blipFill>
          <a:blip r:embed="rId3"/>
          <a:srcRect/>
          <a:stretch>
            <a:fillRect/>
          </a:stretch>
        </p:blipFill>
        <p:spPr bwMode="auto">
          <a:xfrm>
            <a:off x="3071802" y="1142990"/>
            <a:ext cx="4143404" cy="3289355"/>
          </a:xfrm>
          <a:prstGeom prst="rect">
            <a:avLst/>
          </a:prstGeom>
          <a:noFill/>
          <a:ln w="9525">
            <a:noFill/>
            <a:miter lim="800000"/>
            <a:headEnd/>
            <a:tailEnd/>
          </a:ln>
          <a:effectLst/>
        </p:spPr>
      </p:pic>
      <p:sp>
        <p:nvSpPr>
          <p:cNvPr id="7" name="Footer Placeholder 4"/>
          <p:cNvSpPr txBox="1">
            <a:spLocks/>
          </p:cNvSpPr>
          <p:nvPr/>
        </p:nvSpPr>
        <p:spPr bwMode="auto">
          <a:xfrm>
            <a:off x="3071802" y="4429138"/>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ar-EG" sz="1000" dirty="0" smtClean="0">
                <a:solidFill>
                  <a:schemeClr val="dk1"/>
                </a:solidFill>
                <a:latin typeface="Merriweather"/>
                <a:ea typeface="Merriweather"/>
                <a:cs typeface="Merriweather"/>
                <a:sym typeface="Merriweather"/>
              </a:rPr>
              <a:t>المقررات المفتوحة</a:t>
            </a:r>
            <a:r>
              <a:rPr lang="en-US" sz="1000" dirty="0" smtClean="0">
                <a:solidFill>
                  <a:schemeClr val="dk1"/>
                </a:solidFill>
                <a:latin typeface="Merriweather"/>
                <a:ea typeface="Merriweather"/>
                <a:cs typeface="Merriweather"/>
                <a:sym typeface="Merriweather"/>
              </a:rPr>
              <a:t>YouTube channel-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32</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42" name="Picture 2"/>
          <p:cNvPicPr>
            <a:picLocks noChangeAspect="1" noChangeArrowheads="1"/>
          </p:cNvPicPr>
          <p:nvPr/>
        </p:nvPicPr>
        <p:blipFill>
          <a:blip r:embed="rId3"/>
          <a:srcRect/>
          <a:stretch>
            <a:fillRect/>
          </a:stretch>
        </p:blipFill>
        <p:spPr bwMode="auto">
          <a:xfrm>
            <a:off x="1214414" y="1500180"/>
            <a:ext cx="7058025" cy="3028950"/>
          </a:xfrm>
          <a:prstGeom prst="rect">
            <a:avLst/>
          </a:prstGeom>
          <a:noFill/>
          <a:ln w="9525">
            <a:noFill/>
            <a:miter lim="800000"/>
            <a:headEnd/>
            <a:tailEnd/>
          </a:ln>
          <a:effectLst/>
        </p:spPr>
      </p:pic>
      <p:sp>
        <p:nvSpPr>
          <p:cNvPr id="8" name="Footer Placeholder 4"/>
          <p:cNvSpPr txBox="1">
            <a:spLocks/>
          </p:cNvSpPr>
          <p:nvPr/>
        </p:nvSpPr>
        <p:spPr bwMode="auto">
          <a:xfrm>
            <a:off x="3071802" y="4500576"/>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ar-EG" sz="1000" dirty="0" smtClean="0">
                <a:solidFill>
                  <a:schemeClr val="dk1"/>
                </a:solidFill>
                <a:latin typeface="Merriweather"/>
                <a:ea typeface="Merriweather"/>
                <a:cs typeface="Merriweather"/>
                <a:sym typeface="Merriweather"/>
              </a:rPr>
              <a:t>المقررات المفتوحة</a:t>
            </a:r>
            <a:r>
              <a:rPr lang="en-US" sz="1000" dirty="0" err="1" smtClean="0">
                <a:solidFill>
                  <a:schemeClr val="dk1"/>
                </a:solidFill>
                <a:latin typeface="Merriweather"/>
                <a:ea typeface="Merriweather"/>
                <a:cs typeface="Merriweather"/>
                <a:sym typeface="Merriweather"/>
              </a:rPr>
              <a:t>youtube</a:t>
            </a:r>
            <a:r>
              <a:rPr lang="en-US" sz="1000" dirty="0" smtClean="0">
                <a:solidFill>
                  <a:schemeClr val="dk1"/>
                </a:solidFill>
                <a:latin typeface="Merriweather"/>
                <a:ea typeface="Merriweather"/>
                <a:cs typeface="Merriweather"/>
                <a:sym typeface="Merriweather"/>
              </a:rPr>
              <a:t> channel-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33</a:t>
            </a:fld>
            <a:endParaRPr/>
          </a:p>
        </p:txBody>
      </p:sp>
      <p:sp>
        <p:nvSpPr>
          <p:cNvPr id="5" name="Footer Placeholder 4"/>
          <p:cNvSpPr txBox="1">
            <a:spLocks/>
          </p:cNvSpPr>
          <p:nvPr/>
        </p:nvSpPr>
        <p:spPr bwMode="auto">
          <a:xfrm>
            <a:off x="2357422" y="4929222"/>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5122" name="Picture 2"/>
          <p:cNvPicPr>
            <a:picLocks noChangeAspect="1" noChangeArrowheads="1"/>
          </p:cNvPicPr>
          <p:nvPr/>
        </p:nvPicPr>
        <p:blipFill>
          <a:blip r:embed="rId3"/>
          <a:srcRect/>
          <a:stretch>
            <a:fillRect/>
          </a:stretch>
        </p:blipFill>
        <p:spPr bwMode="auto">
          <a:xfrm>
            <a:off x="1142976" y="1785931"/>
            <a:ext cx="3286148" cy="2272337"/>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4786314" y="1785932"/>
            <a:ext cx="4022919" cy="2357454"/>
          </a:xfrm>
          <a:prstGeom prst="rect">
            <a:avLst/>
          </a:prstGeom>
          <a:noFill/>
          <a:ln w="9525">
            <a:noFill/>
            <a:miter lim="800000"/>
            <a:headEnd/>
            <a:tailEnd/>
          </a:ln>
          <a:effectLst/>
        </p:spPr>
      </p:pic>
      <p:sp>
        <p:nvSpPr>
          <p:cNvPr id="10" name="Footer Placeholder 4"/>
          <p:cNvSpPr txBox="1">
            <a:spLocks/>
          </p:cNvSpPr>
          <p:nvPr/>
        </p:nvSpPr>
        <p:spPr bwMode="auto">
          <a:xfrm>
            <a:off x="2928926" y="4143386"/>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Tipping Point Math YouTube channel-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34</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7170" name="Picture 2"/>
          <p:cNvPicPr>
            <a:picLocks noChangeAspect="1" noChangeArrowheads="1"/>
          </p:cNvPicPr>
          <p:nvPr/>
        </p:nvPicPr>
        <p:blipFill>
          <a:blip r:embed="rId3"/>
          <a:srcRect/>
          <a:stretch>
            <a:fillRect/>
          </a:stretch>
        </p:blipFill>
        <p:spPr bwMode="auto">
          <a:xfrm>
            <a:off x="3500430" y="1714493"/>
            <a:ext cx="2286016" cy="2179193"/>
          </a:xfrm>
          <a:prstGeom prst="rect">
            <a:avLst/>
          </a:prstGeom>
          <a:noFill/>
          <a:ln w="9525">
            <a:noFill/>
            <a:miter lim="800000"/>
            <a:headEnd/>
            <a:tailEnd/>
          </a:ln>
          <a:effectLst/>
        </p:spPr>
      </p:pic>
      <p:sp>
        <p:nvSpPr>
          <p:cNvPr id="10" name="Footer Placeholder 4"/>
          <p:cNvSpPr txBox="1">
            <a:spLocks/>
          </p:cNvSpPr>
          <p:nvPr/>
        </p:nvSpPr>
        <p:spPr bwMode="auto">
          <a:xfrm>
            <a:off x="3000364" y="3786196"/>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Tipping Point Math YouTube channel-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35</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8194" name="Picture 2"/>
          <p:cNvPicPr>
            <a:picLocks noChangeAspect="1" noChangeArrowheads="1"/>
          </p:cNvPicPr>
          <p:nvPr/>
        </p:nvPicPr>
        <p:blipFill>
          <a:blip r:embed="rId3"/>
          <a:srcRect/>
          <a:stretch>
            <a:fillRect/>
          </a:stretch>
        </p:blipFill>
        <p:spPr bwMode="auto">
          <a:xfrm>
            <a:off x="214282" y="1714494"/>
            <a:ext cx="2730329" cy="2110716"/>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3214678" y="1928808"/>
            <a:ext cx="5335566" cy="1738316"/>
          </a:xfrm>
          <a:prstGeom prst="rect">
            <a:avLst/>
          </a:prstGeom>
          <a:noFill/>
          <a:ln w="9525">
            <a:noFill/>
            <a:miter lim="800000"/>
            <a:headEnd/>
            <a:tailEnd/>
          </a:ln>
          <a:effectLst/>
        </p:spPr>
      </p:pic>
      <p:sp>
        <p:nvSpPr>
          <p:cNvPr id="10" name="Footer Placeholder 4"/>
          <p:cNvSpPr txBox="1">
            <a:spLocks/>
          </p:cNvSpPr>
          <p:nvPr/>
        </p:nvSpPr>
        <p:spPr bwMode="auto">
          <a:xfrm>
            <a:off x="4214810" y="3714758"/>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ar-EG" sz="1000" dirty="0" smtClean="0">
                <a:solidFill>
                  <a:schemeClr val="dk1"/>
                </a:solidFill>
                <a:latin typeface="Merriweather"/>
                <a:ea typeface="Merriweather"/>
                <a:cs typeface="Merriweather"/>
                <a:sym typeface="Merriweather"/>
              </a:rPr>
              <a:t>المقررات المفتوحة</a:t>
            </a:r>
            <a:r>
              <a:rPr lang="en-US" sz="1000" dirty="0" smtClean="0">
                <a:solidFill>
                  <a:schemeClr val="dk1"/>
                </a:solidFill>
                <a:latin typeface="Merriweather"/>
                <a:ea typeface="Merriweather"/>
                <a:cs typeface="Merriweather"/>
                <a:sym typeface="Merriweather"/>
              </a:rPr>
              <a:t>YouTube channel-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36</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0" name="Footer Placeholder 4"/>
          <p:cNvSpPr txBox="1">
            <a:spLocks/>
          </p:cNvSpPr>
          <p:nvPr/>
        </p:nvSpPr>
        <p:spPr bwMode="auto">
          <a:xfrm>
            <a:off x="3214678" y="3643320"/>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VISION</a:t>
            </a:r>
            <a:r>
              <a:rPr lang="ar-EG" sz="1000" dirty="0" smtClean="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YouTube channel- </a:t>
            </a:r>
            <a:endParaRPr lang="en-US" sz="1000" dirty="0">
              <a:solidFill>
                <a:schemeClr val="dk1"/>
              </a:solidFill>
              <a:latin typeface="Merriweather"/>
              <a:ea typeface="Merriweather"/>
              <a:cs typeface="Merriweather"/>
              <a:sym typeface="Merriweather"/>
            </a:endParaRPr>
          </a:p>
        </p:txBody>
      </p:sp>
      <p:pic>
        <p:nvPicPr>
          <p:cNvPr id="1026" name="Picture 2"/>
          <p:cNvPicPr>
            <a:picLocks noChangeAspect="1" noChangeArrowheads="1"/>
          </p:cNvPicPr>
          <p:nvPr/>
        </p:nvPicPr>
        <p:blipFill>
          <a:blip r:embed="rId3"/>
          <a:srcRect/>
          <a:stretch>
            <a:fillRect/>
          </a:stretch>
        </p:blipFill>
        <p:spPr bwMode="auto">
          <a:xfrm>
            <a:off x="2000232" y="1357304"/>
            <a:ext cx="2765165" cy="185738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072066" y="1357304"/>
            <a:ext cx="2428892" cy="21065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37</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0" name="Footer Placeholder 4"/>
          <p:cNvSpPr txBox="1">
            <a:spLocks/>
          </p:cNvSpPr>
          <p:nvPr/>
        </p:nvSpPr>
        <p:spPr bwMode="auto">
          <a:xfrm>
            <a:off x="2357422" y="3643320"/>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Mohammad </a:t>
            </a:r>
            <a:r>
              <a:rPr lang="en-US" sz="1000" dirty="0" err="1" smtClean="0">
                <a:solidFill>
                  <a:schemeClr val="dk1"/>
                </a:solidFill>
                <a:latin typeface="Merriweather"/>
                <a:ea typeface="Merriweather"/>
                <a:cs typeface="Merriweather"/>
                <a:sym typeface="Merriweather"/>
              </a:rPr>
              <a:t>Malik</a:t>
            </a:r>
            <a:r>
              <a:rPr lang="en-US" sz="1000" dirty="0" smtClean="0">
                <a:solidFill>
                  <a:schemeClr val="dk1"/>
                </a:solidFill>
                <a:latin typeface="Merriweather"/>
                <a:ea typeface="Merriweather"/>
                <a:cs typeface="Merriweather"/>
                <a:sym typeface="Merriweather"/>
              </a:rPr>
              <a:t> YouTube channel- </a:t>
            </a:r>
            <a:endParaRPr lang="en-US" sz="1000" dirty="0">
              <a:solidFill>
                <a:schemeClr val="dk1"/>
              </a:solidFill>
              <a:latin typeface="Merriweather"/>
              <a:ea typeface="Merriweather"/>
              <a:cs typeface="Merriweather"/>
              <a:sym typeface="Merriweather"/>
            </a:endParaRPr>
          </a:p>
        </p:txBody>
      </p:sp>
      <p:pic>
        <p:nvPicPr>
          <p:cNvPr id="4098" name="Picture 2"/>
          <p:cNvPicPr>
            <a:picLocks noChangeAspect="1" noChangeArrowheads="1"/>
          </p:cNvPicPr>
          <p:nvPr/>
        </p:nvPicPr>
        <p:blipFill>
          <a:blip r:embed="rId3"/>
          <a:srcRect/>
          <a:stretch>
            <a:fillRect/>
          </a:stretch>
        </p:blipFill>
        <p:spPr bwMode="auto">
          <a:xfrm>
            <a:off x="1857356" y="1785932"/>
            <a:ext cx="1819275" cy="13906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3929058" y="1785932"/>
            <a:ext cx="1714500" cy="1552575"/>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6286512" y="857238"/>
            <a:ext cx="1085850" cy="3448050"/>
          </a:xfrm>
          <a:prstGeom prst="rect">
            <a:avLst/>
          </a:prstGeom>
          <a:noFill/>
          <a:ln w="9525">
            <a:noFill/>
            <a:miter lim="800000"/>
            <a:headEnd/>
            <a:tailEnd/>
          </a:ln>
          <a:effectLst/>
        </p:spPr>
      </p:pic>
      <p:sp>
        <p:nvSpPr>
          <p:cNvPr id="15" name="Rectangle 14"/>
          <p:cNvSpPr/>
          <p:nvPr/>
        </p:nvSpPr>
        <p:spPr>
          <a:xfrm>
            <a:off x="6072198" y="2071684"/>
            <a:ext cx="285752" cy="400110"/>
          </a:xfrm>
          <a:prstGeom prst="rect">
            <a:avLst/>
          </a:prstGeom>
          <a:solidFill>
            <a:schemeClr val="accent1"/>
          </a:solidFill>
        </p:spPr>
        <p:txBody>
          <a:bodyPr wrap="square">
            <a:spAutoFit/>
          </a:bodyPr>
          <a:lstStyle/>
          <a:p>
            <a:r>
              <a:rPr lang="en-US" sz="2000" dirty="0" smtClean="0">
                <a:solidFill>
                  <a:schemeClr val="bg1"/>
                </a:solidFill>
              </a:rPr>
              <a:t>a</a:t>
            </a:r>
            <a:endParaRPr lang="en-US" sz="2000" dirty="0">
              <a:solidFill>
                <a:schemeClr val="bg1"/>
              </a:solidFill>
            </a:endParaRPr>
          </a:p>
        </p:txBody>
      </p:sp>
      <p:sp>
        <p:nvSpPr>
          <p:cNvPr id="16" name="Rectangle 15"/>
          <p:cNvSpPr/>
          <p:nvPr/>
        </p:nvSpPr>
        <p:spPr>
          <a:xfrm>
            <a:off x="7286644" y="2285998"/>
            <a:ext cx="285752" cy="400110"/>
          </a:xfrm>
          <a:prstGeom prst="rect">
            <a:avLst/>
          </a:prstGeom>
          <a:solidFill>
            <a:schemeClr val="accent1"/>
          </a:solidFill>
        </p:spPr>
        <p:txBody>
          <a:bodyPr wrap="square">
            <a:spAutoFit/>
          </a:bodyPr>
          <a:lstStyle/>
          <a:p>
            <a:r>
              <a:rPr lang="en-US" sz="2000" dirty="0" smtClean="0">
                <a:solidFill>
                  <a:schemeClr val="bg1"/>
                </a:solidFill>
              </a:rPr>
              <a:t>b</a:t>
            </a:r>
            <a:endParaRPr lang="en-US" sz="2000" dirty="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endParaRPr lang="ar-EG" sz="1200" dirty="0" smtClean="0"/>
          </a:p>
          <a:p>
            <a:pPr lvl="2" algn="just"/>
            <a:r>
              <a:rPr lang="en-US" sz="1200" dirty="0" smtClean="0"/>
              <a:t>DNA molecules consist of a pair of vertically intertwined spirals 34 inches long and 21 inches wide.</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38</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0" name="Footer Placeholder 4"/>
          <p:cNvSpPr txBox="1">
            <a:spLocks/>
          </p:cNvSpPr>
          <p:nvPr/>
        </p:nvSpPr>
        <p:spPr bwMode="auto">
          <a:xfrm>
            <a:off x="3000364" y="4643452"/>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VISION</a:t>
            </a:r>
            <a:r>
              <a:rPr lang="ar-EG" sz="1000" dirty="0" smtClean="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YouTube channel- </a:t>
            </a:r>
            <a:endParaRPr lang="en-US" sz="1000" dirty="0">
              <a:solidFill>
                <a:schemeClr val="dk1"/>
              </a:solidFill>
              <a:latin typeface="Merriweather"/>
              <a:ea typeface="Merriweather"/>
              <a:cs typeface="Merriweather"/>
              <a:sym typeface="Merriweather"/>
            </a:endParaRPr>
          </a:p>
        </p:txBody>
      </p:sp>
      <p:pic>
        <p:nvPicPr>
          <p:cNvPr id="2050" name="Picture 2"/>
          <p:cNvPicPr>
            <a:picLocks noChangeAspect="1" noChangeArrowheads="1"/>
          </p:cNvPicPr>
          <p:nvPr/>
        </p:nvPicPr>
        <p:blipFill>
          <a:blip r:embed="rId3"/>
          <a:srcRect/>
          <a:stretch>
            <a:fillRect/>
          </a:stretch>
        </p:blipFill>
        <p:spPr bwMode="auto">
          <a:xfrm>
            <a:off x="2500298" y="2000246"/>
            <a:ext cx="4405343" cy="26432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endParaRPr lang="ar-EG" sz="1200" dirty="0" smtClean="0"/>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39</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0" name="Footer Placeholder 4"/>
          <p:cNvSpPr txBox="1">
            <a:spLocks/>
          </p:cNvSpPr>
          <p:nvPr/>
        </p:nvSpPr>
        <p:spPr bwMode="auto">
          <a:xfrm>
            <a:off x="3286116" y="4429138"/>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err="1" smtClean="0">
                <a:solidFill>
                  <a:schemeClr val="dk1"/>
                </a:solidFill>
                <a:latin typeface="Merriweather"/>
                <a:ea typeface="Merriweather"/>
                <a:cs typeface="Merriweather"/>
                <a:sym typeface="Merriweather"/>
              </a:rPr>
              <a:t>zaidg</a:t>
            </a:r>
            <a:r>
              <a:rPr lang="ar-EG" sz="1000" dirty="0" smtClean="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YouTube channel- </a:t>
            </a:r>
            <a:endParaRPr lang="en-US" sz="1000" dirty="0">
              <a:solidFill>
                <a:schemeClr val="dk1"/>
              </a:solidFill>
              <a:latin typeface="Merriweather"/>
              <a:ea typeface="Merriweather"/>
              <a:cs typeface="Merriweather"/>
              <a:sym typeface="Merriweather"/>
            </a:endParaRPr>
          </a:p>
        </p:txBody>
      </p:sp>
      <p:pic>
        <p:nvPicPr>
          <p:cNvPr id="3074" name="Picture 2"/>
          <p:cNvPicPr>
            <a:picLocks noChangeAspect="1" noChangeArrowheads="1"/>
          </p:cNvPicPr>
          <p:nvPr/>
        </p:nvPicPr>
        <p:blipFill>
          <a:blip r:embed="rId3"/>
          <a:srcRect/>
          <a:stretch>
            <a:fillRect/>
          </a:stretch>
        </p:blipFill>
        <p:spPr bwMode="auto">
          <a:xfrm>
            <a:off x="2428860" y="1428742"/>
            <a:ext cx="5735309"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Building a good story</a:t>
            </a:r>
            <a:endParaRPr lang="en-US" sz="2800" i="1" dirty="0" smtClean="0"/>
          </a:p>
        </p:txBody>
      </p:sp>
      <p:sp>
        <p:nvSpPr>
          <p:cNvPr id="56" name="Google Shape;56;p13"/>
          <p:cNvSpPr txBox="1">
            <a:spLocks noGrp="1"/>
          </p:cNvSpPr>
          <p:nvPr>
            <p:ph type="body" idx="1"/>
          </p:nvPr>
        </p:nvSpPr>
        <p:spPr>
          <a:xfrm>
            <a:off x="2571736" y="898100"/>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Story Arc (layers)</a:t>
            </a:r>
            <a:endParaRPr lang="en-US" sz="1200" dirty="0" smtClean="0"/>
          </a:p>
          <a:p>
            <a:pPr lvl="1"/>
            <a:r>
              <a:rPr lang="en-US" sz="1200" b="1" dirty="0" smtClean="0"/>
              <a:t>Layer 2</a:t>
            </a:r>
          </a:p>
          <a:p>
            <a:pPr lvl="2"/>
            <a:r>
              <a:rPr lang="en-US" sz="1200" dirty="0" smtClean="0"/>
              <a:t>The tension or excitement level</a:t>
            </a:r>
          </a:p>
          <a:p>
            <a:pPr lvl="3"/>
            <a:r>
              <a:rPr lang="en-US" sz="1200" dirty="0" smtClean="0"/>
              <a:t>A film, for instance, typically starts with an exciting opening.</a:t>
            </a:r>
          </a:p>
          <a:p>
            <a:pPr lvl="3"/>
            <a:r>
              <a:rPr lang="en-US" sz="1200" dirty="0" smtClean="0"/>
              <a:t>Then the film has a small fall in tension that then builds up again in multiple crises, each one bigger than the last</a:t>
            </a:r>
          </a:p>
          <a:p>
            <a:pPr lvl="3"/>
            <a:r>
              <a:rPr lang="en-US" sz="1200" dirty="0" smtClean="0"/>
              <a:t>Finally, tension falls again to allow the audience to come down at the end.</a:t>
            </a:r>
          </a:p>
          <a:p>
            <a:pPr lvl="1"/>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40</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0" name="Footer Placeholder 4"/>
          <p:cNvSpPr txBox="1">
            <a:spLocks/>
          </p:cNvSpPr>
          <p:nvPr/>
        </p:nvSpPr>
        <p:spPr bwMode="auto">
          <a:xfrm>
            <a:off x="3214678" y="4071948"/>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ar-EG" sz="1000" dirty="0" smtClean="0">
                <a:solidFill>
                  <a:schemeClr val="dk1"/>
                </a:solidFill>
                <a:latin typeface="Merriweather"/>
                <a:ea typeface="Merriweather"/>
                <a:cs typeface="Merriweather"/>
                <a:sym typeface="Merriweather"/>
              </a:rPr>
              <a:t>أسرار</a:t>
            </a:r>
            <a:r>
              <a:rPr lang="en-US" sz="1000" dirty="0" smtClean="0">
                <a:solidFill>
                  <a:schemeClr val="dk1"/>
                </a:solidFill>
                <a:latin typeface="Merriweather"/>
                <a:ea typeface="Merriweather"/>
                <a:cs typeface="Merriweather"/>
                <a:sym typeface="Merriweather"/>
              </a:rPr>
              <a:t>YouTube channel- </a:t>
            </a:r>
            <a:endParaRPr lang="en-US" sz="1000" dirty="0">
              <a:solidFill>
                <a:schemeClr val="dk1"/>
              </a:solidFill>
              <a:latin typeface="Merriweather"/>
              <a:ea typeface="Merriweather"/>
              <a:cs typeface="Merriweather"/>
              <a:sym typeface="Merriweather"/>
            </a:endParaRPr>
          </a:p>
        </p:txBody>
      </p:sp>
      <p:pic>
        <p:nvPicPr>
          <p:cNvPr id="11266" name="Picture 2"/>
          <p:cNvPicPr>
            <a:picLocks noChangeAspect="1" noChangeArrowheads="1"/>
          </p:cNvPicPr>
          <p:nvPr/>
        </p:nvPicPr>
        <p:blipFill>
          <a:blip r:embed="rId3"/>
          <a:srcRect/>
          <a:stretch>
            <a:fillRect/>
          </a:stretch>
        </p:blipFill>
        <p:spPr bwMode="auto">
          <a:xfrm>
            <a:off x="1928794" y="1428742"/>
            <a:ext cx="5995643" cy="26336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endParaRPr lang="ar-EG" sz="1200" dirty="0" smtClean="0"/>
          </a:p>
          <a:p>
            <a:pPr lvl="2" algn="just"/>
            <a:r>
              <a:rPr lang="en-US" sz="1200" dirty="0" smtClean="0"/>
              <a:t>Arc angle =137.5</a:t>
            </a:r>
            <a:endParaRPr lang="ar-EG" sz="1200" dirty="0" smtClean="0"/>
          </a:p>
          <a:p>
            <a:pPr lvl="1" algn="just"/>
            <a:endParaRPr lang="en-US" sz="1200" dirty="0" smtClean="0"/>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41</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0" name="Footer Placeholder 4"/>
          <p:cNvSpPr txBox="1">
            <a:spLocks/>
          </p:cNvSpPr>
          <p:nvPr/>
        </p:nvSpPr>
        <p:spPr bwMode="auto">
          <a:xfrm>
            <a:off x="2857488" y="4286262"/>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THINK SNACK </a:t>
            </a:r>
            <a:r>
              <a:rPr lang="ar-EG" sz="1000" dirty="0" smtClean="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YouTube channel- </a:t>
            </a:r>
            <a:endParaRPr lang="en-US" sz="1000" dirty="0">
              <a:solidFill>
                <a:schemeClr val="dk1"/>
              </a:solidFill>
              <a:latin typeface="Merriweather"/>
              <a:ea typeface="Merriweather"/>
              <a:cs typeface="Merriweather"/>
              <a:sym typeface="Merriweather"/>
            </a:endParaRPr>
          </a:p>
        </p:txBody>
      </p:sp>
      <p:pic>
        <p:nvPicPr>
          <p:cNvPr id="5122" name="Picture 2"/>
          <p:cNvPicPr>
            <a:picLocks noChangeAspect="1" noChangeArrowheads="1"/>
          </p:cNvPicPr>
          <p:nvPr/>
        </p:nvPicPr>
        <p:blipFill>
          <a:blip r:embed="rId3"/>
          <a:srcRect/>
          <a:stretch>
            <a:fillRect/>
          </a:stretch>
        </p:blipFill>
        <p:spPr bwMode="auto">
          <a:xfrm>
            <a:off x="2786050" y="1714494"/>
            <a:ext cx="3652850" cy="2525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2" algn="just"/>
            <a:r>
              <a:rPr lang="en-US" sz="1200" dirty="0" smtClean="0"/>
              <a:t>Arc angle =137.5</a:t>
            </a:r>
            <a:endParaRPr lang="ar-EG" sz="1200" dirty="0" smtClean="0"/>
          </a:p>
          <a:p>
            <a:pPr lvl="1" algn="just"/>
            <a:endParaRPr lang="en-US" sz="1200" dirty="0" smtClean="0"/>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42</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
        <p:nvSpPr>
          <p:cNvPr id="10" name="Footer Placeholder 4"/>
          <p:cNvSpPr txBox="1">
            <a:spLocks/>
          </p:cNvSpPr>
          <p:nvPr/>
        </p:nvSpPr>
        <p:spPr bwMode="auto">
          <a:xfrm>
            <a:off x="2428860" y="4143386"/>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ar-EG" sz="1000" dirty="0" smtClean="0">
                <a:solidFill>
                  <a:schemeClr val="dk1"/>
                </a:solidFill>
                <a:latin typeface="Merriweather"/>
                <a:ea typeface="Merriweather"/>
                <a:cs typeface="Merriweather"/>
                <a:sym typeface="Merriweather"/>
              </a:rPr>
              <a:t>أسرار</a:t>
            </a:r>
            <a:r>
              <a:rPr lang="en-US" sz="1000" dirty="0" smtClean="0">
                <a:solidFill>
                  <a:schemeClr val="dk1"/>
                </a:solidFill>
                <a:latin typeface="Merriweather"/>
                <a:ea typeface="Merriweather"/>
                <a:cs typeface="Merriweather"/>
                <a:sym typeface="Merriweather"/>
              </a:rPr>
              <a:t>YouTube channel- </a:t>
            </a:r>
            <a:endParaRPr lang="en-US" sz="1000" dirty="0">
              <a:solidFill>
                <a:schemeClr val="dk1"/>
              </a:solidFill>
              <a:latin typeface="Merriweather"/>
              <a:ea typeface="Merriweather"/>
              <a:cs typeface="Merriweather"/>
              <a:sym typeface="Merriweather"/>
            </a:endParaRPr>
          </a:p>
        </p:txBody>
      </p:sp>
      <p:pic>
        <p:nvPicPr>
          <p:cNvPr id="12290" name="Picture 2"/>
          <p:cNvPicPr>
            <a:picLocks noChangeAspect="1" noChangeArrowheads="1"/>
          </p:cNvPicPr>
          <p:nvPr/>
        </p:nvPicPr>
        <p:blipFill>
          <a:blip r:embed="rId3"/>
          <a:srcRect/>
          <a:stretch>
            <a:fillRect/>
          </a:stretch>
        </p:blipFill>
        <p:spPr bwMode="auto">
          <a:xfrm>
            <a:off x="2000232" y="1714494"/>
            <a:ext cx="4707025" cy="24288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43</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92162" name="Picture 2"/>
          <p:cNvPicPr>
            <a:picLocks noChangeAspect="1" noChangeArrowheads="1"/>
          </p:cNvPicPr>
          <p:nvPr/>
        </p:nvPicPr>
        <p:blipFill>
          <a:blip r:embed="rId3"/>
          <a:srcRect/>
          <a:stretch>
            <a:fillRect/>
          </a:stretch>
        </p:blipFill>
        <p:spPr bwMode="auto">
          <a:xfrm>
            <a:off x="2481263" y="1695449"/>
            <a:ext cx="4876819" cy="20440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60208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dirty="0" smtClean="0"/>
              <a:t>Golden Ratio examples</a:t>
            </a:r>
          </a:p>
          <a:p>
            <a:pPr lvl="1" algn="just"/>
            <a:endParaRPr lang="en-US" sz="1200" dirty="0" smtClean="0"/>
          </a:p>
          <a:p>
            <a:pPr lvl="1" algn="just"/>
            <a:endParaRPr lang="en-US" sz="1200" dirty="0" smtClean="0"/>
          </a:p>
          <a:p>
            <a:pPr lvl="1" algn="just"/>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44</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6146" name="Picture 2"/>
          <p:cNvPicPr>
            <a:picLocks noChangeAspect="1" noChangeArrowheads="1"/>
          </p:cNvPicPr>
          <p:nvPr/>
        </p:nvPicPr>
        <p:blipFill>
          <a:blip r:embed="rId3"/>
          <a:srcRect/>
          <a:stretch>
            <a:fillRect/>
          </a:stretch>
        </p:blipFill>
        <p:spPr bwMode="auto">
          <a:xfrm>
            <a:off x="2428860" y="1419232"/>
            <a:ext cx="5847621" cy="3009906"/>
          </a:xfrm>
          <a:prstGeom prst="rect">
            <a:avLst/>
          </a:prstGeom>
          <a:noFill/>
          <a:ln w="9525">
            <a:noFill/>
            <a:miter lim="800000"/>
            <a:headEnd/>
            <a:tailEnd/>
          </a:ln>
          <a:effectLst/>
        </p:spPr>
      </p:pic>
      <p:sp>
        <p:nvSpPr>
          <p:cNvPr id="9" name="Footer Placeholder 4"/>
          <p:cNvSpPr txBox="1">
            <a:spLocks/>
          </p:cNvSpPr>
          <p:nvPr/>
        </p:nvSpPr>
        <p:spPr bwMode="auto">
          <a:xfrm>
            <a:off x="3571868" y="4500576"/>
            <a:ext cx="3786214" cy="214314"/>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ar-EG" sz="1000" dirty="0" smtClean="0">
                <a:solidFill>
                  <a:schemeClr val="dk1"/>
                </a:solidFill>
                <a:latin typeface="Merriweather"/>
                <a:ea typeface="Merriweather"/>
                <a:cs typeface="Merriweather"/>
                <a:sym typeface="Merriweather"/>
              </a:rPr>
              <a:t>أسرار</a:t>
            </a:r>
            <a:r>
              <a:rPr lang="en-US" sz="1000" dirty="0" smtClean="0">
                <a:solidFill>
                  <a:schemeClr val="dk1"/>
                </a:solidFill>
                <a:latin typeface="Merriweather"/>
                <a:ea typeface="Merriweather"/>
                <a:cs typeface="Merriweather"/>
                <a:sym typeface="Merriweather"/>
              </a:rPr>
              <a:t>YouTube channel-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6143667" cy="1530774"/>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b="1" dirty="0" smtClean="0"/>
              <a:t>Rule of Thirds </a:t>
            </a:r>
          </a:p>
          <a:p>
            <a:pPr lvl="2"/>
            <a:r>
              <a:rPr lang="en-US" sz="1200" dirty="0" smtClean="0"/>
              <a:t>Imagine a grid dividing your screen into thirds horizontally and vertically. The rule of thirds states that the locations where the lines meet are hot spots for placing your subject.</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45</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7" y="755224"/>
            <a:ext cx="5000660"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b="1" dirty="0" smtClean="0"/>
              <a:t>Rule of Thirds </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46</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93186" name="Picture 2"/>
          <p:cNvPicPr>
            <a:picLocks noChangeAspect="1" noChangeArrowheads="1"/>
          </p:cNvPicPr>
          <p:nvPr/>
        </p:nvPicPr>
        <p:blipFill>
          <a:blip r:embed="rId3"/>
          <a:srcRect/>
          <a:stretch>
            <a:fillRect/>
          </a:stretch>
        </p:blipFill>
        <p:spPr bwMode="auto">
          <a:xfrm>
            <a:off x="2786051" y="1290115"/>
            <a:ext cx="4500594" cy="35115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b="1" dirty="0" smtClean="0"/>
              <a:t>Head Room and Nose Room</a:t>
            </a:r>
          </a:p>
          <a:p>
            <a:pPr lvl="2" algn="just"/>
            <a:r>
              <a:rPr lang="en-US" sz="1200" dirty="0" smtClean="0"/>
              <a:t>Head room and nose room are methods of framing a shot that include room for the character or object to look </a:t>
            </a:r>
            <a:r>
              <a:rPr lang="en-US" sz="1200" dirty="0" err="1" smtClean="0"/>
              <a:t>offscreen</a:t>
            </a:r>
            <a:r>
              <a:rPr lang="en-US" sz="1200" dirty="0" smtClean="0"/>
              <a:t> or to move.</a:t>
            </a:r>
          </a:p>
          <a:p>
            <a:pPr lvl="2" algn="just"/>
            <a:endParaRPr lang="en-US" sz="1200" dirty="0" smtClean="0"/>
          </a:p>
          <a:p>
            <a:pPr lvl="2"/>
            <a:r>
              <a:rPr lang="en-US" sz="1200" dirty="0" smtClean="0"/>
              <a:t>Figure 4.32 illustrates nose room. In a medium close-up of a character looking at something in the distance off-camera, you do not want the character’s face in the center of the frame, as in the left image. </a:t>
            </a:r>
          </a:p>
          <a:p>
            <a:pPr lvl="2"/>
            <a:endParaRPr lang="en-US" sz="1200" dirty="0" smtClean="0"/>
          </a:p>
          <a:p>
            <a:pPr lvl="2"/>
            <a:r>
              <a:rPr lang="en-US" sz="1200" dirty="0" smtClean="0"/>
              <a:t>Instead you would allow room on the side of the frame for the character </a:t>
            </a:r>
            <a:r>
              <a:rPr lang="en-US" sz="1200" dirty="0" smtClean="0">
                <a:solidFill>
                  <a:srgbClr val="0070C0"/>
                </a:solidFill>
              </a:rPr>
              <a:t>to look across, as in the right image</a:t>
            </a:r>
            <a:r>
              <a:rPr lang="en-US" sz="1200" dirty="0" smtClean="0"/>
              <a:t>.</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47</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b="1" dirty="0" smtClean="0"/>
              <a:t>Nose Room</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48</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94210" name="Picture 2"/>
          <p:cNvPicPr>
            <a:picLocks noChangeAspect="1" noChangeArrowheads="1"/>
          </p:cNvPicPr>
          <p:nvPr/>
        </p:nvPicPr>
        <p:blipFill>
          <a:blip r:embed="rId3"/>
          <a:srcRect/>
          <a:stretch>
            <a:fillRect/>
          </a:stretch>
        </p:blipFill>
        <p:spPr bwMode="auto">
          <a:xfrm>
            <a:off x="3286115" y="1571618"/>
            <a:ext cx="5686077" cy="1785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b="1" dirty="0" smtClean="0"/>
              <a:t>Nose Room</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49</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8" name="Picture 2"/>
          <p:cNvPicPr>
            <a:picLocks noChangeAspect="1" noChangeArrowheads="1"/>
          </p:cNvPicPr>
          <p:nvPr/>
        </p:nvPicPr>
        <p:blipFill>
          <a:blip r:embed="rId3"/>
          <a:srcRect/>
          <a:stretch>
            <a:fillRect/>
          </a:stretch>
        </p:blipFill>
        <p:spPr bwMode="auto">
          <a:xfrm>
            <a:off x="3071802" y="1571618"/>
            <a:ext cx="4357718" cy="27088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Building a good story</a:t>
            </a:r>
            <a:endParaRPr lang="en-US" sz="2800" i="1" dirty="0" smtClean="0"/>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Good story  elements :</a:t>
            </a:r>
          </a:p>
          <a:p>
            <a:pPr lvl="1"/>
            <a:r>
              <a:rPr lang="en-US" sz="1200" dirty="0" smtClean="0"/>
              <a:t>Characters</a:t>
            </a:r>
          </a:p>
          <a:p>
            <a:pPr lvl="1"/>
            <a:r>
              <a:rPr lang="en-US" sz="1200" dirty="0" smtClean="0"/>
              <a:t>A goal</a:t>
            </a:r>
          </a:p>
          <a:p>
            <a:pPr lvl="1"/>
            <a:r>
              <a:rPr lang="en-US" sz="1200" dirty="0" smtClean="0"/>
              <a:t>Conflict</a:t>
            </a:r>
          </a:p>
          <a:p>
            <a:pPr lvl="1">
              <a:buNone/>
            </a:pPr>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b="1" dirty="0" smtClean="0"/>
              <a:t>Head Room</a:t>
            </a:r>
          </a:p>
          <a:p>
            <a:pPr lvl="2"/>
            <a:r>
              <a:rPr lang="en-US" sz="1200" dirty="0" smtClean="0"/>
              <a:t>If you are framing the subject in the center as the subject is looking directly into the camera, you should not leave too much head room at the top of the screen.</a:t>
            </a:r>
          </a:p>
          <a:p>
            <a:pPr lvl="2"/>
            <a:endParaRPr lang="en-US" sz="1200" dirty="0" smtClean="0"/>
          </a:p>
          <a:p>
            <a:pPr lvl="2"/>
            <a:r>
              <a:rPr lang="en-US" sz="1200" dirty="0" smtClean="0"/>
              <a:t>Excessive head room makes the subject seem weak.</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50</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Basic Composition Rules :</a:t>
            </a:r>
          </a:p>
          <a:p>
            <a:pPr lvl="1" algn="just"/>
            <a:r>
              <a:rPr lang="en-US" sz="1200" b="1" dirty="0" smtClean="0"/>
              <a:t>Head Room</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51</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96258" name="Picture 2"/>
          <p:cNvPicPr>
            <a:picLocks noChangeAspect="1" noChangeArrowheads="1"/>
          </p:cNvPicPr>
          <p:nvPr/>
        </p:nvPicPr>
        <p:blipFill>
          <a:blip r:embed="rId3"/>
          <a:srcRect/>
          <a:stretch>
            <a:fillRect/>
          </a:stretch>
        </p:blipFill>
        <p:spPr bwMode="auto">
          <a:xfrm>
            <a:off x="2143108" y="1571618"/>
            <a:ext cx="6415593" cy="20717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14362"/>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Directing the Eye</a:t>
            </a:r>
          </a:p>
          <a:p>
            <a:pPr lvl="1"/>
            <a:r>
              <a:rPr lang="en-US" sz="1200" dirty="0" smtClean="0"/>
              <a:t>When directing the eye, you lead the eyes of the audience to the area you want them to see.</a:t>
            </a:r>
            <a:endParaRPr lang="ar-EG" sz="1200" dirty="0" smtClean="0"/>
          </a:p>
          <a:p>
            <a:pPr lvl="1"/>
            <a:r>
              <a:rPr lang="en-US" sz="1200" b="1" dirty="0" smtClean="0"/>
              <a:t>Directing the Eye methods </a:t>
            </a:r>
          </a:p>
          <a:p>
            <a:pPr lvl="2"/>
            <a:r>
              <a:rPr lang="en-US" sz="1200" dirty="0" smtClean="0"/>
              <a:t>Using  light and shadows</a:t>
            </a:r>
          </a:p>
          <a:p>
            <a:pPr lvl="2"/>
            <a:r>
              <a:rPr lang="en-US" sz="1200" dirty="0" smtClean="0"/>
              <a:t>Color</a:t>
            </a:r>
          </a:p>
          <a:p>
            <a:pPr lvl="2"/>
            <a:r>
              <a:rPr lang="en-US" sz="1200" dirty="0" smtClean="0"/>
              <a:t>Create a frame within the frame</a:t>
            </a:r>
          </a:p>
          <a:p>
            <a:pPr lvl="2"/>
            <a:r>
              <a:rPr lang="en-US" sz="1200" dirty="0" smtClean="0"/>
              <a:t>Depth of field</a:t>
            </a:r>
          </a:p>
          <a:p>
            <a:pPr lvl="2"/>
            <a:endParaRPr lang="en-US" sz="1200" dirty="0" smtClean="0"/>
          </a:p>
          <a:p>
            <a:pPr lvl="1"/>
            <a:endParaRPr lang="en-US" sz="1200" b="1" dirty="0" smtClean="0"/>
          </a:p>
          <a:p>
            <a:pPr lvl="1"/>
            <a:endParaRPr lang="ar-EG"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52</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Directing the Eye</a:t>
            </a:r>
          </a:p>
          <a:p>
            <a:pPr lvl="1"/>
            <a:r>
              <a:rPr lang="en-US" sz="1200" dirty="0" smtClean="0"/>
              <a:t>When directing the eye, you lead the eyes of the audience to the area you want them to see.</a:t>
            </a:r>
          </a:p>
          <a:p>
            <a:pPr lvl="1"/>
            <a:r>
              <a:rPr lang="en-US" sz="1200" dirty="0" smtClean="0"/>
              <a:t>You can use </a:t>
            </a:r>
            <a:r>
              <a:rPr lang="en-US" sz="1200" b="1" dirty="0" smtClean="0"/>
              <a:t>light and shadows </a:t>
            </a:r>
            <a:r>
              <a:rPr lang="en-US" sz="1200" dirty="0" smtClean="0"/>
              <a:t>to make sure you illuminate your subject in a way that enables people to see important details.</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53</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97282" name="Picture 2"/>
          <p:cNvPicPr>
            <a:picLocks noChangeAspect="1" noChangeArrowheads="1"/>
          </p:cNvPicPr>
          <p:nvPr/>
        </p:nvPicPr>
        <p:blipFill>
          <a:blip r:embed="rId3"/>
          <a:srcRect/>
          <a:stretch>
            <a:fillRect/>
          </a:stretch>
        </p:blipFill>
        <p:spPr bwMode="auto">
          <a:xfrm>
            <a:off x="3143240" y="2071684"/>
            <a:ext cx="4286280" cy="2675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Directing the Eye</a:t>
            </a:r>
          </a:p>
          <a:p>
            <a:pPr lvl="1"/>
            <a:r>
              <a:rPr lang="en-US" sz="1200" b="1" dirty="0" smtClean="0"/>
              <a:t>Color </a:t>
            </a:r>
            <a:r>
              <a:rPr lang="en-US" sz="1200" dirty="0" smtClean="0"/>
              <a:t>is another way to direct the eye. You can use a vibrant or contrasting color for the subject you want to highlight.</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54</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98306" name="Picture 2"/>
          <p:cNvPicPr>
            <a:picLocks noChangeAspect="1" noChangeArrowheads="1"/>
          </p:cNvPicPr>
          <p:nvPr/>
        </p:nvPicPr>
        <p:blipFill>
          <a:blip r:embed="rId3"/>
          <a:srcRect/>
          <a:stretch>
            <a:fillRect/>
          </a:stretch>
        </p:blipFill>
        <p:spPr bwMode="auto">
          <a:xfrm>
            <a:off x="2928926" y="1643056"/>
            <a:ext cx="5078289" cy="2933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Directing the Eye</a:t>
            </a:r>
          </a:p>
          <a:p>
            <a:pPr lvl="1" algn="just"/>
            <a:r>
              <a:rPr lang="en-US" sz="1200" dirty="0" smtClean="0"/>
              <a:t>Another way to lead the eye is to </a:t>
            </a:r>
            <a:r>
              <a:rPr lang="en-US" sz="1200" b="1" dirty="0" smtClean="0"/>
              <a:t>create a frame within the frame </a:t>
            </a:r>
            <a:r>
              <a:rPr lang="en-US" sz="1200" dirty="0" smtClean="0"/>
              <a:t>of the shot. You can use a window or doorway to frame a character or subject, for instance, as in Figure 4.38.</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55</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99330" name="Picture 2"/>
          <p:cNvPicPr>
            <a:picLocks noChangeAspect="1" noChangeArrowheads="1"/>
          </p:cNvPicPr>
          <p:nvPr/>
        </p:nvPicPr>
        <p:blipFill>
          <a:blip r:embed="rId3"/>
          <a:srcRect/>
          <a:stretch>
            <a:fillRect/>
          </a:stretch>
        </p:blipFill>
        <p:spPr bwMode="auto">
          <a:xfrm>
            <a:off x="3143240" y="1785932"/>
            <a:ext cx="4762500" cy="3028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Using Pre-visualization Techniques</a:t>
            </a:r>
          </a:p>
        </p:txBody>
      </p:sp>
      <p:sp>
        <p:nvSpPr>
          <p:cNvPr id="56" name="Google Shape;56;p13"/>
          <p:cNvSpPr txBox="1">
            <a:spLocks noGrp="1"/>
          </p:cNvSpPr>
          <p:nvPr>
            <p:ph type="body" idx="1"/>
          </p:nvPr>
        </p:nvSpPr>
        <p:spPr>
          <a:xfrm>
            <a:off x="2571736" y="755224"/>
            <a:ext cx="5857915" cy="673518"/>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Directing the Eye</a:t>
            </a:r>
          </a:p>
          <a:p>
            <a:pPr lvl="1" algn="just"/>
            <a:r>
              <a:rPr lang="en-US" sz="1200" b="1" dirty="0" smtClean="0"/>
              <a:t>Depth of field </a:t>
            </a:r>
            <a:r>
              <a:rPr lang="en-US" sz="1200" dirty="0" smtClean="0"/>
              <a:t>can also be a good way to direct the eye to a certain area of the</a:t>
            </a:r>
            <a:r>
              <a:rPr lang="ar-EG" sz="1200" dirty="0" smtClean="0"/>
              <a:t> </a:t>
            </a:r>
            <a:r>
              <a:rPr lang="en-US" sz="1200" dirty="0" smtClean="0"/>
              <a:t>screen. This optical effect allows a camera lens to focus on one distance at a</a:t>
            </a:r>
            <a:r>
              <a:rPr lang="ar-EG" sz="1200" dirty="0" smtClean="0"/>
              <a:t> </a:t>
            </a:r>
            <a:r>
              <a:rPr lang="en-US" sz="1200" dirty="0" smtClean="0"/>
              <a:t>time. Anything outside the focal distance is out of focus, as in Figure 4.39.</a:t>
            </a:r>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56</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pic>
        <p:nvPicPr>
          <p:cNvPr id="1026" name="Picture 2"/>
          <p:cNvPicPr>
            <a:picLocks noChangeAspect="1" noChangeArrowheads="1"/>
          </p:cNvPicPr>
          <p:nvPr/>
        </p:nvPicPr>
        <p:blipFill>
          <a:blip r:embed="rId3"/>
          <a:srcRect/>
          <a:stretch>
            <a:fillRect/>
          </a:stretch>
        </p:blipFill>
        <p:spPr bwMode="auto">
          <a:xfrm>
            <a:off x="3428992" y="2000245"/>
            <a:ext cx="4500594" cy="26717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End</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Building a good story</a:t>
            </a:r>
            <a:endParaRPr lang="en-US" sz="2800" i="1" dirty="0" smtClean="0"/>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Characters :</a:t>
            </a:r>
          </a:p>
          <a:p>
            <a:pPr lvl="1"/>
            <a:r>
              <a:rPr lang="en-US" sz="1200" b="1" dirty="0" smtClean="0"/>
              <a:t>Characters definition : </a:t>
            </a:r>
            <a:r>
              <a:rPr lang="en-US" sz="1200" dirty="0" smtClean="0"/>
              <a:t>Characters are used to show who the story is about and whose eyes we see the story through.</a:t>
            </a:r>
          </a:p>
          <a:p>
            <a:pPr lvl="1"/>
            <a:r>
              <a:rPr lang="en-US" sz="1200" b="1" dirty="0" smtClean="0"/>
              <a:t>Characters forms</a:t>
            </a:r>
            <a:r>
              <a:rPr lang="en-US" sz="1200" dirty="0" smtClean="0"/>
              <a:t> </a:t>
            </a:r>
            <a:r>
              <a:rPr lang="en-US" sz="1200" b="1" dirty="0" smtClean="0"/>
              <a:t>:</a:t>
            </a:r>
          </a:p>
          <a:p>
            <a:pPr lvl="2"/>
            <a:r>
              <a:rPr lang="en-US" sz="1200" dirty="0" smtClean="0">
                <a:solidFill>
                  <a:schemeClr val="accent2">
                    <a:lumMod val="50000"/>
                  </a:schemeClr>
                </a:solidFill>
              </a:rPr>
              <a:t>The hero </a:t>
            </a:r>
            <a:r>
              <a:rPr lang="en-US" sz="1200" dirty="0" smtClean="0"/>
              <a:t>is the main character.</a:t>
            </a:r>
          </a:p>
          <a:p>
            <a:pPr lvl="2"/>
            <a:r>
              <a:rPr lang="en-US" sz="1200" dirty="0" smtClean="0">
                <a:solidFill>
                  <a:schemeClr val="accent2">
                    <a:lumMod val="50000"/>
                  </a:schemeClr>
                </a:solidFill>
              </a:rPr>
              <a:t>The friend </a:t>
            </a:r>
            <a:r>
              <a:rPr lang="en-US" sz="1200" dirty="0" smtClean="0"/>
              <a:t>or sidekick is a support character for the main character to learn from or lean on.</a:t>
            </a:r>
          </a:p>
          <a:p>
            <a:pPr lvl="2"/>
            <a:r>
              <a:rPr lang="en-US" sz="1200" dirty="0" smtClean="0">
                <a:solidFill>
                  <a:schemeClr val="accent2">
                    <a:lumMod val="50000"/>
                  </a:schemeClr>
                </a:solidFill>
              </a:rPr>
              <a:t>The villain </a:t>
            </a:r>
            <a:r>
              <a:rPr lang="en-US" sz="1200" dirty="0" smtClean="0"/>
              <a:t>is the opposite of the hero and is trying to stop or destroy the hero.</a:t>
            </a:r>
          </a:p>
          <a:p>
            <a:pPr lvl="2"/>
            <a:r>
              <a:rPr lang="en-US" sz="1200" dirty="0" smtClean="0">
                <a:solidFill>
                  <a:schemeClr val="accent2">
                    <a:lumMod val="50000"/>
                  </a:schemeClr>
                </a:solidFill>
              </a:rPr>
              <a:t>The challenger </a:t>
            </a:r>
            <a:r>
              <a:rPr lang="en-US" sz="1200" dirty="0" smtClean="0"/>
              <a:t>is a person, creature, or event the hero must overcome.</a:t>
            </a:r>
          </a:p>
          <a:p>
            <a:pPr lvl="2"/>
            <a:r>
              <a:rPr lang="en-US" sz="1200" dirty="0" smtClean="0">
                <a:solidFill>
                  <a:schemeClr val="accent2">
                    <a:lumMod val="50000"/>
                  </a:schemeClr>
                </a:solidFill>
              </a:rPr>
              <a:t>The trickster </a:t>
            </a:r>
            <a:r>
              <a:rPr lang="en-US" sz="1200" dirty="0" smtClean="0"/>
              <a:t>tries t o trick or outwit the hero.</a:t>
            </a:r>
          </a:p>
          <a:p>
            <a:pPr lvl="2"/>
            <a:r>
              <a:rPr lang="en-US" sz="1200" dirty="0" smtClean="0">
                <a:solidFill>
                  <a:schemeClr val="accent2">
                    <a:lumMod val="50000"/>
                  </a:schemeClr>
                </a:solidFill>
              </a:rPr>
              <a:t>The shape-shifter </a:t>
            </a:r>
            <a:r>
              <a:rPr lang="en-US" sz="1200" dirty="0" smtClean="0"/>
              <a:t>is not who he seems to be when first introduced.</a:t>
            </a:r>
            <a:endParaRPr lang="en-US" sz="1200" b="1" dirty="0" smtClean="0"/>
          </a:p>
          <a:p>
            <a:pPr lvl="2"/>
            <a:endParaRPr lang="en-US" sz="1200" dirty="0" smtClean="0"/>
          </a:p>
          <a:p>
            <a:pPr lvl="1"/>
            <a:endParaRPr lang="en-US" sz="1200" dirty="0" smtClean="0"/>
          </a:p>
          <a:p>
            <a:pPr lvl="1">
              <a:buNone/>
            </a:pPr>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6</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Building a good story</a:t>
            </a:r>
            <a:endParaRPr lang="en-US" sz="2800" i="1" dirty="0" smtClean="0"/>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Goal:</a:t>
            </a:r>
          </a:p>
          <a:p>
            <a:pPr lvl="1"/>
            <a:r>
              <a:rPr lang="en-US" sz="1200" b="1" dirty="0" smtClean="0"/>
              <a:t>Goal  definition : </a:t>
            </a:r>
            <a:r>
              <a:rPr lang="en-US" sz="1200" dirty="0" smtClean="0"/>
              <a:t>The goal can be anything the main character wants and is willing to overcome obstacles for.</a:t>
            </a:r>
          </a:p>
          <a:p>
            <a:pPr lvl="1"/>
            <a:r>
              <a:rPr lang="en-US" sz="1200" dirty="0" smtClean="0"/>
              <a:t>The goal cannot be as simple</a:t>
            </a:r>
          </a:p>
          <a:p>
            <a:pPr lvl="1"/>
            <a:endParaRPr lang="en-US" sz="1200" dirty="0" smtClean="0"/>
          </a:p>
          <a:p>
            <a:pPr lvl="1">
              <a:buNone/>
            </a:pPr>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7</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Building a good story</a:t>
            </a:r>
            <a:endParaRPr lang="en-US" sz="2800" i="1" dirty="0" smtClean="0"/>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Conflict :</a:t>
            </a:r>
          </a:p>
          <a:p>
            <a:pPr lvl="1"/>
            <a:r>
              <a:rPr lang="en-US" sz="1200" b="1" dirty="0" smtClean="0"/>
              <a:t>Conflict definition : </a:t>
            </a:r>
            <a:r>
              <a:rPr lang="en-US" sz="1200" dirty="0" smtClean="0"/>
              <a:t>There must be a conflict as the character pursues the goal, or it would not be an interesting story.</a:t>
            </a:r>
          </a:p>
          <a:p>
            <a:pPr lvl="1"/>
            <a:endParaRPr lang="en-US" sz="1200" dirty="0" smtClean="0"/>
          </a:p>
          <a:p>
            <a:pPr lvl="1"/>
            <a:r>
              <a:rPr lang="en-US" sz="1200" b="1" dirty="0" smtClean="0"/>
              <a:t>Conflict example:</a:t>
            </a:r>
          </a:p>
          <a:p>
            <a:pPr lvl="2"/>
            <a:r>
              <a:rPr lang="en-US" sz="1200" dirty="0" smtClean="0"/>
              <a:t>If your main character wants to find the treasure from a map, and could just follow the map and dig up the treasure, that would be boring to watch.</a:t>
            </a:r>
          </a:p>
          <a:p>
            <a:pPr lvl="2"/>
            <a:r>
              <a:rPr lang="en-US" sz="1200" dirty="0" smtClean="0"/>
              <a:t>But if the hero had to outsmart traps, fight monsters, and almost die in the process, those conflicts make the story worth watching. All conflict adds drama and makes a better story.</a:t>
            </a:r>
            <a:endParaRPr lang="en-US" sz="1200" b="1" dirty="0" smtClean="0"/>
          </a:p>
          <a:p>
            <a:endParaRPr lang="en-US" sz="1200" b="1" dirty="0" smtClean="0"/>
          </a:p>
          <a:p>
            <a:pPr lvl="1"/>
            <a:endParaRPr lang="en-US" sz="1200" dirty="0" smtClean="0"/>
          </a:p>
          <a:p>
            <a:pPr lvl="1"/>
            <a:endParaRPr lang="en-US" sz="1200" dirty="0" smtClean="0"/>
          </a:p>
          <a:p>
            <a:pPr lvl="1">
              <a:buNone/>
            </a:pPr>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8</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854150" y="205975"/>
            <a:ext cx="5832600" cy="365511"/>
          </a:xfrm>
          <a:prstGeom prst="rect">
            <a:avLst/>
          </a:prstGeom>
        </p:spPr>
        <p:txBody>
          <a:bodyPr spcFirstLastPara="1" wrap="square" lIns="0" tIns="0" rIns="0" bIns="0" anchor="b" anchorCtr="0">
            <a:noAutofit/>
          </a:bodyPr>
          <a:lstStyle/>
          <a:p>
            <a:pPr lvl="1"/>
            <a:r>
              <a:rPr lang="en-US" sz="2800" dirty="0" smtClean="0"/>
              <a:t>Building a good story</a:t>
            </a:r>
            <a:endParaRPr lang="en-US" sz="2800" i="1" dirty="0" smtClean="0"/>
          </a:p>
        </p:txBody>
      </p:sp>
      <p:sp>
        <p:nvSpPr>
          <p:cNvPr id="56" name="Google Shape;56;p13"/>
          <p:cNvSpPr txBox="1">
            <a:spLocks noGrp="1"/>
          </p:cNvSpPr>
          <p:nvPr>
            <p:ph type="body" idx="1"/>
          </p:nvPr>
        </p:nvSpPr>
        <p:spPr>
          <a:xfrm>
            <a:off x="2571736" y="755224"/>
            <a:ext cx="6143667" cy="3459600"/>
          </a:xfrm>
          <a:prstGeom prst="rect">
            <a:avLst/>
          </a:prstGeom>
        </p:spPr>
        <p:txBody>
          <a:bodyPr spcFirstLastPara="1" wrap="square" lIns="0" tIns="0" rIns="0" bIns="0" anchor="t" anchorCtr="0">
            <a:noAutofit/>
          </a:bodyPr>
          <a:lstStyle/>
          <a:p>
            <a:pPr marL="457200" lvl="1">
              <a:spcBef>
                <a:spcPts val="0"/>
              </a:spcBef>
              <a:buFont typeface="Merriweather"/>
              <a:buChar char="⪢"/>
            </a:pPr>
            <a:r>
              <a:rPr lang="en-US" sz="1200" b="1" dirty="0" smtClean="0"/>
              <a:t>Conflict :</a:t>
            </a:r>
          </a:p>
          <a:p>
            <a:pPr lvl="1"/>
            <a:r>
              <a:rPr lang="en-US" sz="1200" b="1" dirty="0" smtClean="0"/>
              <a:t>Conflict types:</a:t>
            </a:r>
          </a:p>
          <a:p>
            <a:pPr lvl="2"/>
            <a:r>
              <a:rPr lang="en-US" sz="1200" dirty="0" smtClean="0"/>
              <a:t>Man vs. Man</a:t>
            </a:r>
          </a:p>
          <a:p>
            <a:pPr lvl="2"/>
            <a:r>
              <a:rPr lang="en-US" sz="1200" dirty="0" smtClean="0"/>
              <a:t>Man vs. Nature</a:t>
            </a:r>
          </a:p>
          <a:p>
            <a:pPr lvl="2"/>
            <a:r>
              <a:rPr lang="en-US" sz="1200" dirty="0" smtClean="0"/>
              <a:t>Man vs. Society</a:t>
            </a:r>
          </a:p>
          <a:p>
            <a:pPr lvl="2"/>
            <a:r>
              <a:rPr lang="en-US" sz="1200" dirty="0" smtClean="0"/>
              <a:t>Man vs. Himself</a:t>
            </a:r>
          </a:p>
          <a:p>
            <a:pPr lvl="1"/>
            <a:endParaRPr lang="en-US" sz="1200" dirty="0" smtClean="0"/>
          </a:p>
          <a:p>
            <a:pPr lvl="1"/>
            <a:endParaRPr lang="en-US" sz="1200" dirty="0" smtClean="0"/>
          </a:p>
          <a:p>
            <a:pPr lvl="1">
              <a:buNone/>
            </a:pPr>
            <a:endParaRPr lang="en-US" sz="1200" dirty="0" smtClean="0"/>
          </a:p>
          <a:p>
            <a:pPr lvl="1"/>
            <a:endParaRPr lang="en-US" sz="1200" dirty="0" smtClean="0"/>
          </a:p>
        </p:txBody>
      </p:sp>
      <p:sp>
        <p:nvSpPr>
          <p:cNvPr id="58" name="Google Shape;58;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9</a:t>
            </a:fld>
            <a:endParaRPr/>
          </a:p>
        </p:txBody>
      </p:sp>
      <p:sp>
        <p:nvSpPr>
          <p:cNvPr id="5" name="Footer Placeholder 4"/>
          <p:cNvSpPr txBox="1">
            <a:spLocks/>
          </p:cNvSpPr>
          <p:nvPr/>
        </p:nvSpPr>
        <p:spPr bwMode="auto">
          <a:xfrm>
            <a:off x="2357422" y="4857766"/>
            <a:ext cx="5429288" cy="214296"/>
          </a:xfrm>
          <a:prstGeom prst="rect">
            <a:avLst/>
          </a:prstGeom>
          <a:noFill/>
          <a:ln w="9525">
            <a:noFill/>
            <a:miter lim="800000"/>
            <a:headEnd/>
            <a:tailEnd/>
          </a:ln>
          <a:effectLst/>
        </p:spPr>
        <p:txBody>
          <a:bodyPr/>
          <a:lstStyle/>
          <a:p>
            <a:pPr>
              <a:defRPr/>
            </a:pPr>
            <a:r>
              <a:rPr lang="en-US" sz="1000" dirty="0">
                <a:solidFill>
                  <a:schemeClr val="dk1"/>
                </a:solidFill>
                <a:latin typeface="Merriweather"/>
                <a:ea typeface="Merriweather"/>
                <a:cs typeface="Merriweather"/>
                <a:sym typeface="Merriweather"/>
              </a:rPr>
              <a:t>Adapted </a:t>
            </a:r>
            <a:r>
              <a:rPr lang="en-US" sz="1000" dirty="0" smtClean="0">
                <a:solidFill>
                  <a:schemeClr val="dk1"/>
                </a:solidFill>
                <a:latin typeface="Merriweather"/>
                <a:ea typeface="Merriweather"/>
                <a:cs typeface="Merriweather"/>
                <a:sym typeface="Merriweather"/>
              </a:rPr>
              <a:t>from</a:t>
            </a:r>
            <a:r>
              <a:rPr lang="en-US" sz="1000" dirty="0">
                <a:solidFill>
                  <a:schemeClr val="dk1"/>
                </a:solidFill>
                <a:latin typeface="Merriweather"/>
                <a:ea typeface="Merriweather"/>
                <a:cs typeface="Merriweather"/>
                <a:sym typeface="Merriweather"/>
              </a:rPr>
              <a:t> </a:t>
            </a:r>
            <a:r>
              <a:rPr lang="en-US" sz="1000" dirty="0" smtClean="0">
                <a:solidFill>
                  <a:schemeClr val="dk1"/>
                </a:solidFill>
                <a:latin typeface="Merriweather"/>
                <a:ea typeface="Merriweather"/>
                <a:cs typeface="Merriweather"/>
                <a:sym typeface="Merriweather"/>
              </a:rPr>
              <a:t>Andy </a:t>
            </a:r>
            <a:r>
              <a:rPr lang="en-US" sz="1000" dirty="0" err="1" smtClean="0">
                <a:solidFill>
                  <a:schemeClr val="dk1"/>
                </a:solidFill>
                <a:latin typeface="Merriweather"/>
                <a:ea typeface="Merriweather"/>
                <a:cs typeface="Merriweather"/>
                <a:sym typeface="Merriweather"/>
              </a:rPr>
              <a:t>Beane</a:t>
            </a:r>
            <a:r>
              <a:rPr lang="en-US" sz="1000" dirty="0" smtClean="0">
                <a:solidFill>
                  <a:schemeClr val="dk1"/>
                </a:solidFill>
                <a:latin typeface="Merriweather"/>
                <a:ea typeface="Merriweather"/>
                <a:cs typeface="Merriweather"/>
                <a:sym typeface="Merriweather"/>
              </a:rPr>
              <a:t>: 3D animation essentials 2012 by John Wiley &amp; Sons, Inc., </a:t>
            </a:r>
            <a:endParaRPr lang="en-US" sz="1000" dirty="0">
              <a:solidFill>
                <a:schemeClr val="dk1"/>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oodville template">
  <a:themeElements>
    <a:clrScheme name="Custom 347">
      <a:dk1>
        <a:srgbClr val="38414C"/>
      </a:dk1>
      <a:lt1>
        <a:srgbClr val="FFFFFF"/>
      </a:lt1>
      <a:dk2>
        <a:srgbClr val="222222"/>
      </a:dk2>
      <a:lt2>
        <a:srgbClr val="DCE1E8"/>
      </a:lt2>
      <a:accent1>
        <a:srgbClr val="498BE4"/>
      </a:accent1>
      <a:accent2>
        <a:srgbClr val="8FC6EF"/>
      </a:accent2>
      <a:accent3>
        <a:srgbClr val="4F9CB5"/>
      </a:accent3>
      <a:accent4>
        <a:srgbClr val="9DDDD2"/>
      </a:accent4>
      <a:accent5>
        <a:srgbClr val="75AF77"/>
      </a:accent5>
      <a:accent6>
        <a:srgbClr val="ABDE75"/>
      </a:accent6>
      <a:hlink>
        <a:srgbClr val="4A8D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4030</TotalTime>
  <Words>2797</Words>
  <PresentationFormat>On-screen Show (16:9)</PresentationFormat>
  <Paragraphs>417</Paragraphs>
  <Slides>57</Slides>
  <Notes>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Kalam</vt:lpstr>
      <vt:lpstr>Merriweather</vt:lpstr>
      <vt:lpstr>Woodville template</vt:lpstr>
      <vt:lpstr>Lecture 5  3D Modeling and Animation Assoc.Prof.Dr. Hossam Mahmoud Moftah Associate professor – Faculty of computers and artificial intelligence– Beni-Suef University</vt:lpstr>
      <vt:lpstr>Slide 2</vt:lpstr>
      <vt:lpstr>Building a good story</vt:lpstr>
      <vt:lpstr>Building a good story</vt:lpstr>
      <vt:lpstr>Building a good story</vt:lpstr>
      <vt:lpstr>Building a good story</vt:lpstr>
      <vt:lpstr>Building a good story</vt:lpstr>
      <vt:lpstr>Building a good story</vt:lpstr>
      <vt:lpstr>Building a good story</vt:lpstr>
      <vt:lpstr>Building a good story</vt:lpstr>
      <vt:lpstr>Building a good story</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Using Pre-visualization Techniques</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Modeling and Animation Dr. Hossam Mahmoud Moftah Assistant professor – Faculty of computers and artificial intelligence– Beni-Suef University</dc:title>
  <cp:lastModifiedBy>حسام</cp:lastModifiedBy>
  <cp:revision>693</cp:revision>
  <dcterms:modified xsi:type="dcterms:W3CDTF">2020-11-15T21:39:44Z</dcterms:modified>
</cp:coreProperties>
</file>